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611" r:id="rId2"/>
    <p:sldId id="612" r:id="rId3"/>
    <p:sldId id="613" r:id="rId4"/>
    <p:sldId id="614" r:id="rId5"/>
    <p:sldId id="615" r:id="rId6"/>
    <p:sldId id="617" r:id="rId7"/>
    <p:sldId id="619" r:id="rId8"/>
    <p:sldId id="620" r:id="rId9"/>
    <p:sldId id="6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50"/>
    <a:srgbClr val="01AF51"/>
    <a:srgbClr val="42AFB6"/>
    <a:srgbClr val="E71224"/>
    <a:srgbClr val="074D67"/>
    <a:srgbClr val="282F39"/>
    <a:srgbClr val="007A7D"/>
    <a:srgbClr val="FCB414"/>
    <a:srgbClr val="CB1B4A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73" autoAdjust="0"/>
  </p:normalViewPr>
  <p:slideViewPr>
    <p:cSldViewPr snapToGrid="0">
      <p:cViewPr varScale="1">
        <p:scale>
          <a:sx n="101" d="100"/>
          <a:sy n="101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CA7DD-7D2C-4FFE-9399-12A770AC9AA9}" type="datetimeFigureOut">
              <a:rPr lang="it-IT" smtClean="0"/>
              <a:t>02/07/2022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06B1D-3524-448B-9DE4-23F3BD37C3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47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565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348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0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63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48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06B1D-3524-448B-9DE4-23F3BD37C31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00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02/07/2022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79FD2B2-59DA-46D6-88F2-7EEF68B0CD65}"/>
              </a:ext>
            </a:extLst>
          </p:cNvPr>
          <p:cNvGrpSpPr/>
          <p:nvPr/>
        </p:nvGrpSpPr>
        <p:grpSpPr>
          <a:xfrm>
            <a:off x="0" y="4389115"/>
            <a:ext cx="12192000" cy="2501900"/>
            <a:chOff x="0" y="5204122"/>
            <a:chExt cx="10506757" cy="165387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00D881B-27DD-402F-8F35-4A086A5E6D10}"/>
                </a:ext>
              </a:extLst>
            </p:cNvPr>
            <p:cNvSpPr/>
            <p:nvPr/>
          </p:nvSpPr>
          <p:spPr>
            <a:xfrm>
              <a:off x="6304165" y="5204123"/>
              <a:ext cx="2102127" cy="16538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15ECA0-E680-4241-9A22-CBD86F30E32A}"/>
                </a:ext>
              </a:extLst>
            </p:cNvPr>
            <p:cNvSpPr/>
            <p:nvPr/>
          </p:nvSpPr>
          <p:spPr>
            <a:xfrm>
              <a:off x="8404630" y="5204123"/>
              <a:ext cx="2102127" cy="165387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A247320-8D09-4204-BFEB-2A6D24B646C4}"/>
                </a:ext>
              </a:extLst>
            </p:cNvPr>
            <p:cNvSpPr/>
            <p:nvPr/>
          </p:nvSpPr>
          <p:spPr>
            <a:xfrm>
              <a:off x="0" y="5204123"/>
              <a:ext cx="2102127" cy="16538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0527D0-90CC-4AAA-BEAC-9243ABCB4A82}"/>
                </a:ext>
              </a:extLst>
            </p:cNvPr>
            <p:cNvSpPr/>
            <p:nvPr/>
          </p:nvSpPr>
          <p:spPr>
            <a:xfrm>
              <a:off x="4203146" y="5204123"/>
              <a:ext cx="2102127" cy="16538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0525DB-8FD8-48D3-A433-7910FD275822}"/>
                </a:ext>
              </a:extLst>
            </p:cNvPr>
            <p:cNvSpPr/>
            <p:nvPr/>
          </p:nvSpPr>
          <p:spPr>
            <a:xfrm>
              <a:off x="2101573" y="5204122"/>
              <a:ext cx="2102127" cy="16538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576F30A-447C-48A1-B84E-D436AF0BEB32}"/>
              </a:ext>
            </a:extLst>
          </p:cNvPr>
          <p:cNvGrpSpPr/>
          <p:nvPr/>
        </p:nvGrpSpPr>
        <p:grpSpPr>
          <a:xfrm>
            <a:off x="3058977" y="4884105"/>
            <a:ext cx="1198660" cy="1198369"/>
            <a:chOff x="2700338" y="8651875"/>
            <a:chExt cx="6545262" cy="6543675"/>
          </a:xfr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D3D92ED4-AEF1-4E41-B93B-FB97F5BC9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3"/>
              <a:ext cx="4376735" cy="4375147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B236241F-E108-4E5A-A67A-2CCD5375A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3"/>
              <a:ext cx="2255837" cy="2120900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5517E576-B23C-4D18-96FF-51733AC25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8651875"/>
              <a:ext cx="3311525" cy="3309938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A481A547-63C7-452D-B73F-68F1941DB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5" y="9717088"/>
              <a:ext cx="1179512" cy="1179513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7618EEB-8652-412D-BEA3-9841B38770AC}"/>
              </a:ext>
            </a:extLst>
          </p:cNvPr>
          <p:cNvSpPr txBox="1"/>
          <p:nvPr/>
        </p:nvSpPr>
        <p:spPr>
          <a:xfrm>
            <a:off x="2845296" y="6244124"/>
            <a:ext cx="1624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SERVIZI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DFDF02-1F76-4104-94A8-215D7D5C2FB7}"/>
              </a:ext>
            </a:extLst>
          </p:cNvPr>
          <p:cNvSpPr txBox="1"/>
          <p:nvPr/>
        </p:nvSpPr>
        <p:spPr>
          <a:xfrm>
            <a:off x="-4532" y="188160"/>
            <a:ext cx="51530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6600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SMART HOME</a:t>
            </a:r>
            <a:endParaRPr kumimoji="0" lang="it-IT" sz="6600" b="1" i="0" u="none" strike="noStrike" kern="1200" cap="none" spc="0" normalizeH="0" baseline="0" dirty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6D426E-90F0-4A7F-9FB4-9AFA99319362}"/>
              </a:ext>
            </a:extLst>
          </p:cNvPr>
          <p:cNvGrpSpPr/>
          <p:nvPr/>
        </p:nvGrpSpPr>
        <p:grpSpPr>
          <a:xfrm>
            <a:off x="701228" y="4905189"/>
            <a:ext cx="959348" cy="1170156"/>
            <a:chOff x="7931851" y="2464731"/>
            <a:chExt cx="1002842" cy="122321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A1D3055B-21A9-456F-92D5-3AB79D533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B1C77D41-A04A-4973-BC1B-6EA285FF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F85FB6-B3F8-486C-8024-5D3465E56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00B9A38B-F932-4E94-8D57-B389F30F3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C14CA64D-AC43-4DD6-BA6C-65A2B9CAC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4CA1BB6-1CEA-4F33-932D-12A6CF4DE0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42D3BA46-C851-4EDF-A8D2-45CF7B0CB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448384A2-35C8-4E17-958E-9B2221E22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91977A44-EA8B-4B92-A343-98D15D1622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36F2FE51-267D-4BB0-9772-615CBB79C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86F42967-3FAD-401A-AC4E-9CBB99B6A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4B9AEB0F-22A7-48A3-8B45-76CF95673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A022BEBA-F7A5-4041-AF9C-E1FAC1A2F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FC3FE3DB-0F0B-439F-94C1-4CE8F917E4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1AFB2EA8-FF02-49E2-B81D-48F386726DEB}"/>
              </a:ext>
            </a:extLst>
          </p:cNvPr>
          <p:cNvSpPr txBox="1"/>
          <p:nvPr/>
        </p:nvSpPr>
        <p:spPr>
          <a:xfrm>
            <a:off x="400688" y="6244124"/>
            <a:ext cx="1624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IDEA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48BB0F5-81A2-4967-9C9B-B5A5B4D99C9D}"/>
              </a:ext>
            </a:extLst>
          </p:cNvPr>
          <p:cNvSpPr txBox="1"/>
          <p:nvPr/>
        </p:nvSpPr>
        <p:spPr>
          <a:xfrm>
            <a:off x="5148475" y="6256282"/>
            <a:ext cx="18914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SVILUPPO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258EBE-B76E-4BF5-A2E3-33EB66F3491D}"/>
              </a:ext>
            </a:extLst>
          </p:cNvPr>
          <p:cNvGrpSpPr/>
          <p:nvPr/>
        </p:nvGrpSpPr>
        <p:grpSpPr>
          <a:xfrm>
            <a:off x="10351444" y="4775486"/>
            <a:ext cx="1241562" cy="1307331"/>
            <a:chOff x="5995988" y="2712903"/>
            <a:chExt cx="2457450" cy="258762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02F4ED08-223E-4453-9206-406DF35CE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2712903"/>
              <a:ext cx="2457450" cy="2587625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EC273AA9-D643-45E9-8CE2-F02FAF17A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270116"/>
              <a:ext cx="1450975" cy="1435100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55E45729-5B77-4027-8364-C56C8964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874828"/>
              <a:ext cx="1381125" cy="1384300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3A9929D-A268-4BAF-A930-3A0A001F3598}"/>
              </a:ext>
            </a:extLst>
          </p:cNvPr>
          <p:cNvSpPr txBox="1"/>
          <p:nvPr/>
        </p:nvSpPr>
        <p:spPr>
          <a:xfrm>
            <a:off x="7311428" y="6247704"/>
            <a:ext cx="2447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5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COMPONENTI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AA3E73D-F5A8-405E-A700-1F6AE6841456}"/>
              </a:ext>
            </a:extLst>
          </p:cNvPr>
          <p:cNvSpPr txBox="1"/>
          <p:nvPr/>
        </p:nvSpPr>
        <p:spPr>
          <a:xfrm>
            <a:off x="10030053" y="6244949"/>
            <a:ext cx="1951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OBIETTIVI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13AA9A-75D1-45C8-B707-48D5600B9AFF}"/>
              </a:ext>
            </a:extLst>
          </p:cNvPr>
          <p:cNvSpPr txBox="1"/>
          <p:nvPr/>
        </p:nvSpPr>
        <p:spPr>
          <a:xfrm>
            <a:off x="-1810" y="2311819"/>
            <a:ext cx="5383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Cardinale Domenico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5BE - A.S.</a:t>
            </a:r>
            <a:r>
              <a:rPr kumimoji="0" lang="it-IT" sz="3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it-IT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2021/2022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AE905A-A2BC-4527-9D8C-DE98FBB8067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15" y="4917742"/>
            <a:ext cx="1428169" cy="11427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1" name="TextBox 121">
            <a:extLst>
              <a:ext uri="{FF2B5EF4-FFF2-40B4-BE49-F238E27FC236}">
                <a16:creationId xmlns:a16="http://schemas.microsoft.com/office/drawing/2014/main" id="{B65113D2-F935-4638-B843-22E851F30544}"/>
              </a:ext>
            </a:extLst>
          </p:cNvPr>
          <p:cNvSpPr txBox="1"/>
          <p:nvPr/>
        </p:nvSpPr>
        <p:spPr>
          <a:xfrm>
            <a:off x="-4532" y="3739807"/>
            <a:ext cx="538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z="20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Progetto Esame di Maturità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060F18-5EAF-4901-ACD5-26ACEFCCE1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" b="98670" l="1556" r="98000">
                        <a14:foregroundMark x1="37556" y1="36918" x2="49667" y2="36696"/>
                        <a14:foregroundMark x1="49667" y1="36696" x2="60000" y2="36918"/>
                        <a14:foregroundMark x1="5556" y1="37916" x2="5556" y2="37916"/>
                        <a14:foregroundMark x1="1556" y1="37916" x2="1556" y2="37916"/>
                        <a14:foregroundMark x1="5778" y1="26275" x2="5778" y2="26275"/>
                        <a14:foregroundMark x1="5556" y1="49889" x2="5556" y2="49889"/>
                        <a14:foregroundMark x1="6000" y1="62639" x2="6000" y2="62639"/>
                        <a14:foregroundMark x1="6444" y1="74834" x2="6444" y2="74834"/>
                        <a14:foregroundMark x1="26111" y1="95122" x2="26111" y2="95122"/>
                        <a14:foregroundMark x1="38556" y1="92794" x2="38556" y2="92794"/>
                        <a14:foregroundMark x1="25333" y1="99002" x2="25333" y2="99002"/>
                        <a14:foregroundMark x1="50000" y1="92572" x2="50000" y2="92572"/>
                        <a14:foregroundMark x1="62333" y1="91242" x2="62333" y2="91242"/>
                        <a14:foregroundMark x1="73778" y1="91353" x2="73778" y2="91353"/>
                        <a14:foregroundMark x1="93111" y1="74058" x2="93111" y2="74058"/>
                        <a14:foregroundMark x1="91556" y1="62195" x2="91556" y2="62195"/>
                        <a14:foregroundMark x1="91111" y1="49889" x2="91111" y2="49889"/>
                        <a14:foregroundMark x1="89889" y1="37361" x2="89889" y2="37361"/>
                        <a14:foregroundMark x1="91556" y1="25499" x2="91556" y2="25499"/>
                        <a14:foregroundMark x1="98111" y1="25166" x2="98111" y2="25166"/>
                        <a14:foregroundMark x1="74444" y1="6208" x2="74444" y2="6208"/>
                        <a14:foregroundMark x1="62889" y1="6763" x2="62889" y2="6763"/>
                        <a14:foregroundMark x1="49889" y1="7650" x2="49889" y2="7650"/>
                        <a14:foregroundMark x1="38556" y1="7539" x2="38556" y2="7539"/>
                        <a14:foregroundMark x1="26000" y1="7539" x2="26000" y2="7539"/>
                        <a14:foregroundMark x1="25333" y1="998" x2="25333" y2="998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6" y="4803743"/>
            <a:ext cx="1333134" cy="13360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341C861-2FCD-30A5-695C-47908413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1228" y="185933"/>
            <a:ext cx="5305515" cy="3977809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102" grpId="0"/>
      <p:bldP spid="108" grpId="0"/>
      <p:bldP spid="113" grpId="0"/>
      <p:bldP spid="120" grpId="0"/>
      <p:bldP spid="122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20">
            <a:extLst>
              <a:ext uri="{FF2B5EF4-FFF2-40B4-BE49-F238E27FC236}">
                <a16:creationId xmlns:a16="http://schemas.microsoft.com/office/drawing/2014/main" id="{315657A9-8C9A-4221-B7BA-54FEEE17BC2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Rectangle 76">
            <a:extLst>
              <a:ext uri="{FF2B5EF4-FFF2-40B4-BE49-F238E27FC236}">
                <a16:creationId xmlns:a16="http://schemas.microsoft.com/office/drawing/2014/main" id="{440ABD32-1C23-4472-A650-49852E187775}"/>
              </a:ext>
            </a:extLst>
          </p:cNvPr>
          <p:cNvSpPr/>
          <p:nvPr/>
        </p:nvSpPr>
        <p:spPr>
          <a:xfrm>
            <a:off x="558164" y="243039"/>
            <a:ext cx="2439300" cy="250189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>
            <a:glow rad="228600">
              <a:srgbClr val="CB1B4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6">
            <a:extLst>
              <a:ext uri="{FF2B5EF4-FFF2-40B4-BE49-F238E27FC236}">
                <a16:creationId xmlns:a16="http://schemas.microsoft.com/office/drawing/2014/main" id="{6BBDC9B5-8936-4F53-8CDA-33F66BACFC45}"/>
              </a:ext>
            </a:extLst>
          </p:cNvPr>
          <p:cNvGrpSpPr/>
          <p:nvPr/>
        </p:nvGrpSpPr>
        <p:grpSpPr>
          <a:xfrm>
            <a:off x="1087392" y="407585"/>
            <a:ext cx="1328511" cy="1465245"/>
            <a:chOff x="7931851" y="2464731"/>
            <a:chExt cx="1002842" cy="122321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57D6F2-616F-411C-A5C3-47FD648B8A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3C404B8-5244-4EA5-91C2-CC56CDB35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36FE8A0-6949-4614-92B6-EA6D1503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F6290C1-DAB0-47F6-BDCE-51216ECB7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BF3F2B1-B27A-4A7A-88A5-95EE6F4FE0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3097B15-CEEC-4ACA-B274-705EEF8EC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1B1757D-337A-4E97-82AA-DE55DA805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4C98831-BBDD-43F9-B565-E1E96EA4D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ECC893A-3ACD-4ADC-9943-3343C7B65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223E3D1-E3FA-4568-ADFD-DB69D7DBD8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E079BE4-B163-4486-9818-3E011DB40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8020432E-EAEF-4358-B27B-59A5D6DEB7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3E9B59E-D0B2-4107-8439-92A6802D4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6F36557-A921-4F81-9CA0-DE320A792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extBox 101">
            <a:extLst>
              <a:ext uri="{FF2B5EF4-FFF2-40B4-BE49-F238E27FC236}">
                <a16:creationId xmlns:a16="http://schemas.microsoft.com/office/drawing/2014/main" id="{B96D3B86-46A7-42AE-ACF3-90B10126FEA4}"/>
              </a:ext>
            </a:extLst>
          </p:cNvPr>
          <p:cNvSpPr txBox="1"/>
          <p:nvPr/>
        </p:nvSpPr>
        <p:spPr>
          <a:xfrm>
            <a:off x="558164" y="2063564"/>
            <a:ext cx="2439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IDEA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8BC1C77-3864-4CE7-A972-EA2A50ACFD57}"/>
              </a:ext>
            </a:extLst>
          </p:cNvPr>
          <p:cNvSpPr txBox="1"/>
          <p:nvPr/>
        </p:nvSpPr>
        <p:spPr>
          <a:xfrm>
            <a:off x="3235173" y="243039"/>
            <a:ext cx="850422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it-IT" sz="4400" dirty="0">
                <a:solidFill>
                  <a:schemeClr val="bg1"/>
                </a:solidFill>
                <a:effectLst/>
              </a:rPr>
              <a:t>UNA CASA SICURA, VERSATILE E INTELLIGENTE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A1D850C-1D4F-4A54-96E9-6E754090EC8F}"/>
              </a:ext>
            </a:extLst>
          </p:cNvPr>
          <p:cNvSpPr txBox="1"/>
          <p:nvPr/>
        </p:nvSpPr>
        <p:spPr>
          <a:xfrm>
            <a:off x="3226992" y="1851234"/>
            <a:ext cx="839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chemeClr val="bg1"/>
                </a:solidFill>
              </a:rPr>
              <a:t>La Smart Home è progettata per essere pronta a rispondere alle esigenze dell’utente, anche in caso di difficoltà provenienti dall’esterno.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16AB481-B6DE-4B9A-B41E-89E62FE208E2}"/>
              </a:ext>
            </a:extLst>
          </p:cNvPr>
          <p:cNvSpPr txBox="1"/>
          <p:nvPr/>
        </p:nvSpPr>
        <p:spPr>
          <a:xfrm>
            <a:off x="558165" y="3392004"/>
            <a:ext cx="5804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u="sng" dirty="0">
                <a:solidFill>
                  <a:schemeClr val="bg1"/>
                </a:solidFill>
              </a:rPr>
              <a:t>Versatilità</a:t>
            </a:r>
            <a:r>
              <a:rPr lang="it-IT" dirty="0">
                <a:solidFill>
                  <a:schemeClr val="bg1"/>
                </a:solidFill>
              </a:rPr>
              <a:t>: controllo completo via cloud, attraverso le piattaforme </a:t>
            </a:r>
            <a:r>
              <a:rPr lang="it-IT" b="1" i="1" dirty="0">
                <a:solidFill>
                  <a:schemeClr val="bg1"/>
                </a:solidFill>
              </a:rPr>
              <a:t>Arduino IoT Cloud </a:t>
            </a:r>
            <a:r>
              <a:rPr lang="it-IT" dirty="0">
                <a:solidFill>
                  <a:schemeClr val="bg1"/>
                </a:solidFill>
              </a:rPr>
              <a:t>e </a:t>
            </a:r>
            <a:r>
              <a:rPr lang="it-IT" b="1" i="1" dirty="0">
                <a:solidFill>
                  <a:schemeClr val="bg1"/>
                </a:solidFill>
              </a:rPr>
              <a:t>Amazon Alexa</a:t>
            </a:r>
            <a:r>
              <a:rPr lang="it-IT" dirty="0">
                <a:solidFill>
                  <a:schemeClr val="bg1"/>
                </a:solidFill>
              </a:rPr>
              <a:t>, o in locale con comunicazione </a:t>
            </a:r>
            <a:r>
              <a:rPr lang="it-IT" b="1" i="1" dirty="0">
                <a:solidFill>
                  <a:schemeClr val="bg1"/>
                </a:solidFill>
              </a:rPr>
              <a:t>Bluetooth LE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it-IT" dirty="0">
              <a:solidFill>
                <a:schemeClr val="bg1"/>
              </a:solidFill>
            </a:endParaRPr>
          </a:p>
          <a:p>
            <a:pPr algn="just"/>
            <a:r>
              <a:rPr lang="it-IT" u="sng" dirty="0">
                <a:solidFill>
                  <a:schemeClr val="bg1"/>
                </a:solidFill>
              </a:rPr>
              <a:t>Sicurezza</a:t>
            </a:r>
            <a:r>
              <a:rPr lang="it-IT" dirty="0">
                <a:solidFill>
                  <a:schemeClr val="bg1"/>
                </a:solidFill>
              </a:rPr>
              <a:t>: disattivazione dell’allarme locale a comando manuale con codice, oppure con credenziali di accesso + autenticazione a 2 fattori (2FA) per disattivazione remota.</a:t>
            </a:r>
          </a:p>
          <a:p>
            <a:pPr algn="just"/>
            <a:endParaRPr lang="it-IT" dirty="0">
              <a:solidFill>
                <a:schemeClr val="bg1"/>
              </a:solidFill>
            </a:endParaRPr>
          </a:p>
          <a:p>
            <a:pPr algn="just"/>
            <a:r>
              <a:rPr lang="it-IT" u="sng" dirty="0">
                <a:solidFill>
                  <a:schemeClr val="bg1"/>
                </a:solidFill>
              </a:rPr>
              <a:t>Intelligente</a:t>
            </a:r>
            <a:r>
              <a:rPr lang="it-IT" dirty="0">
                <a:solidFill>
                  <a:schemeClr val="bg1"/>
                </a:solidFill>
              </a:rPr>
              <a:t>: capacità di rispondere ai comandi vocali. </a:t>
            </a:r>
          </a:p>
          <a:p>
            <a:pPr algn="just"/>
            <a:r>
              <a:rPr lang="it-IT" dirty="0">
                <a:solidFill>
                  <a:schemeClr val="bg1"/>
                </a:solidFill>
              </a:rPr>
              <a:t>Es. «</a:t>
            </a:r>
            <a:r>
              <a:rPr lang="it-IT" i="1" dirty="0">
                <a:solidFill>
                  <a:schemeClr val="bg1"/>
                </a:solidFill>
              </a:rPr>
              <a:t>Alexa</a:t>
            </a:r>
            <a:r>
              <a:rPr lang="it-IT" dirty="0">
                <a:solidFill>
                  <a:schemeClr val="bg1"/>
                </a:solidFill>
              </a:rPr>
              <a:t>, sono a casa».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45900AAC-405F-4807-81A5-BBA029E5F88C}"/>
              </a:ext>
            </a:extLst>
          </p:cNvPr>
          <p:cNvSpPr/>
          <p:nvPr/>
        </p:nvSpPr>
        <p:spPr>
          <a:xfrm>
            <a:off x="534198" y="3217008"/>
            <a:ext cx="5828503" cy="323340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CB1B4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23573A-A867-4232-849B-37FA82BC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384" y="3217008"/>
            <a:ext cx="5395016" cy="323340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CB1B4A"/>
            </a:glow>
          </a:effectLst>
        </p:spPr>
      </p:pic>
    </p:spTree>
    <p:extLst>
      <p:ext uri="{BB962C8B-B14F-4D97-AF65-F5344CB8AC3E}">
        <p14:creationId xmlns:p14="http://schemas.microsoft.com/office/powerpoint/2010/main" val="93464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42" grpId="0"/>
      <p:bldP spid="43" grpId="0"/>
      <p:bldP spid="44" grpId="0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6">
            <a:extLst>
              <a:ext uri="{FF2B5EF4-FFF2-40B4-BE49-F238E27FC236}">
                <a16:creationId xmlns:a16="http://schemas.microsoft.com/office/drawing/2014/main" id="{6206BFCD-1E2F-491A-BF6C-3312DE6D0F39}"/>
              </a:ext>
            </a:extLst>
          </p:cNvPr>
          <p:cNvSpPr/>
          <p:nvPr/>
        </p:nvSpPr>
        <p:spPr>
          <a:xfrm>
            <a:off x="558164" y="243039"/>
            <a:ext cx="2439300" cy="2501898"/>
          </a:xfrm>
          <a:prstGeom prst="rect">
            <a:avLst/>
          </a:prstGeom>
          <a:solidFill>
            <a:srgbClr val="FCB414"/>
          </a:solidFill>
          <a:ln>
            <a:solidFill>
              <a:schemeClr val="bg1"/>
            </a:solidFill>
          </a:ln>
          <a:effectLst>
            <a:glow rad="228600">
              <a:srgbClr val="FCB41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79">
            <a:extLst>
              <a:ext uri="{FF2B5EF4-FFF2-40B4-BE49-F238E27FC236}">
                <a16:creationId xmlns:a16="http://schemas.microsoft.com/office/drawing/2014/main" id="{5E085F7C-039D-4467-B908-61998123A4B9}"/>
              </a:ext>
            </a:extLst>
          </p:cNvPr>
          <p:cNvGrpSpPr/>
          <p:nvPr/>
        </p:nvGrpSpPr>
        <p:grpSpPr>
          <a:xfrm>
            <a:off x="1178484" y="606744"/>
            <a:ext cx="1198660" cy="1198369"/>
            <a:chOff x="2700338" y="8651875"/>
            <a:chExt cx="6545262" cy="6543677"/>
          </a:xfr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D4C41F5-C1B0-401F-87B2-9E0E376C0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10820403"/>
              <a:ext cx="4376735" cy="4375149"/>
            </a:xfrm>
            <a:custGeom>
              <a:avLst/>
              <a:gdLst>
                <a:gd name="T0" fmla="*/ 477 w 1376"/>
                <a:gd name="T1" fmla="*/ 1360 h 1376"/>
                <a:gd name="T2" fmla="*/ 312 w 1376"/>
                <a:gd name="T3" fmla="*/ 1212 h 1376"/>
                <a:gd name="T4" fmla="*/ 237 w 1376"/>
                <a:gd name="T5" fmla="*/ 1044 h 1376"/>
                <a:gd name="T6" fmla="*/ 64 w 1376"/>
                <a:gd name="T7" fmla="*/ 1013 h 1376"/>
                <a:gd name="T8" fmla="*/ 51 w 1376"/>
                <a:gd name="T9" fmla="*/ 793 h 1376"/>
                <a:gd name="T10" fmla="*/ 117 w 1376"/>
                <a:gd name="T11" fmla="*/ 621 h 1376"/>
                <a:gd name="T12" fmla="*/ 16 w 1376"/>
                <a:gd name="T13" fmla="*/ 476 h 1376"/>
                <a:gd name="T14" fmla="*/ 164 w 1376"/>
                <a:gd name="T15" fmla="*/ 312 h 1376"/>
                <a:gd name="T16" fmla="*/ 332 w 1376"/>
                <a:gd name="T17" fmla="*/ 237 h 1376"/>
                <a:gd name="T18" fmla="*/ 363 w 1376"/>
                <a:gd name="T19" fmla="*/ 63 h 1376"/>
                <a:gd name="T20" fmla="*/ 583 w 1376"/>
                <a:gd name="T21" fmla="*/ 51 h 1376"/>
                <a:gd name="T22" fmla="*/ 755 w 1376"/>
                <a:gd name="T23" fmla="*/ 116 h 1376"/>
                <a:gd name="T24" fmla="*/ 900 w 1376"/>
                <a:gd name="T25" fmla="*/ 16 h 1376"/>
                <a:gd name="T26" fmla="*/ 1064 w 1376"/>
                <a:gd name="T27" fmla="*/ 163 h 1376"/>
                <a:gd name="T28" fmla="*/ 1139 w 1376"/>
                <a:gd name="T29" fmla="*/ 331 h 1376"/>
                <a:gd name="T30" fmla="*/ 1313 w 1376"/>
                <a:gd name="T31" fmla="*/ 362 h 1376"/>
                <a:gd name="T32" fmla="*/ 1360 w 1376"/>
                <a:gd name="T33" fmla="*/ 476 h 1376"/>
                <a:gd name="T34" fmla="*/ 1260 w 1376"/>
                <a:gd name="T35" fmla="*/ 621 h 1376"/>
                <a:gd name="T36" fmla="*/ 1325 w 1376"/>
                <a:gd name="T37" fmla="*/ 793 h 1376"/>
                <a:gd name="T38" fmla="*/ 1313 w 1376"/>
                <a:gd name="T39" fmla="*/ 1013 h 1376"/>
                <a:gd name="T40" fmla="*/ 1139 w 1376"/>
                <a:gd name="T41" fmla="*/ 1044 h 1376"/>
                <a:gd name="T42" fmla="*/ 1064 w 1376"/>
                <a:gd name="T43" fmla="*/ 1212 h 1376"/>
                <a:gd name="T44" fmla="*/ 900 w 1376"/>
                <a:gd name="T45" fmla="*/ 1360 h 1376"/>
                <a:gd name="T46" fmla="*/ 755 w 1376"/>
                <a:gd name="T47" fmla="*/ 1259 h 1376"/>
                <a:gd name="T48" fmla="*/ 583 w 1376"/>
                <a:gd name="T49" fmla="*/ 1325 h 1376"/>
                <a:gd name="T50" fmla="*/ 403 w 1376"/>
                <a:gd name="T51" fmla="*/ 1230 h 1376"/>
                <a:gd name="T52" fmla="*/ 544 w 1376"/>
                <a:gd name="T53" fmla="*/ 1210 h 1376"/>
                <a:gd name="T54" fmla="*/ 748 w 1376"/>
                <a:gd name="T55" fmla="*/ 1167 h 1376"/>
                <a:gd name="T56" fmla="*/ 870 w 1376"/>
                <a:gd name="T57" fmla="*/ 1273 h 1376"/>
                <a:gd name="T58" fmla="*/ 956 w 1376"/>
                <a:gd name="T59" fmla="*/ 1159 h 1376"/>
                <a:gd name="T60" fmla="*/ 1070 w 1376"/>
                <a:gd name="T61" fmla="*/ 985 h 1376"/>
                <a:gd name="T62" fmla="*/ 1230 w 1376"/>
                <a:gd name="T63" fmla="*/ 973 h 1376"/>
                <a:gd name="T64" fmla="*/ 1211 w 1376"/>
                <a:gd name="T65" fmla="*/ 832 h 1376"/>
                <a:gd name="T66" fmla="*/ 1168 w 1376"/>
                <a:gd name="T67" fmla="*/ 628 h 1376"/>
                <a:gd name="T68" fmla="*/ 1274 w 1376"/>
                <a:gd name="T69" fmla="*/ 506 h 1376"/>
                <a:gd name="T70" fmla="*/ 1160 w 1376"/>
                <a:gd name="T71" fmla="*/ 420 h 1376"/>
                <a:gd name="T72" fmla="*/ 986 w 1376"/>
                <a:gd name="T73" fmla="*/ 306 h 1376"/>
                <a:gd name="T74" fmla="*/ 974 w 1376"/>
                <a:gd name="T75" fmla="*/ 146 h 1376"/>
                <a:gd name="T76" fmla="*/ 833 w 1376"/>
                <a:gd name="T77" fmla="*/ 165 h 1376"/>
                <a:gd name="T78" fmla="*/ 629 w 1376"/>
                <a:gd name="T79" fmla="*/ 208 h 1376"/>
                <a:gd name="T80" fmla="*/ 507 w 1376"/>
                <a:gd name="T81" fmla="*/ 102 h 1376"/>
                <a:gd name="T82" fmla="*/ 421 w 1376"/>
                <a:gd name="T83" fmla="*/ 216 h 1376"/>
                <a:gd name="T84" fmla="*/ 307 w 1376"/>
                <a:gd name="T85" fmla="*/ 390 h 1376"/>
                <a:gd name="T86" fmla="*/ 146 w 1376"/>
                <a:gd name="T87" fmla="*/ 402 h 1376"/>
                <a:gd name="T88" fmla="*/ 166 w 1376"/>
                <a:gd name="T89" fmla="*/ 543 h 1376"/>
                <a:gd name="T90" fmla="*/ 209 w 1376"/>
                <a:gd name="T91" fmla="*/ 747 h 1376"/>
                <a:gd name="T92" fmla="*/ 103 w 1376"/>
                <a:gd name="T93" fmla="*/ 869 h 1376"/>
                <a:gd name="T94" fmla="*/ 217 w 1376"/>
                <a:gd name="T95" fmla="*/ 955 h 1376"/>
                <a:gd name="T96" fmla="*/ 391 w 1376"/>
                <a:gd name="T97" fmla="*/ 1069 h 1376"/>
                <a:gd name="T98" fmla="*/ 403 w 1376"/>
                <a:gd name="T99" fmla="*/ 123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377A877-2A9B-4AA8-A80D-815A4C6E6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5" y="11879262"/>
              <a:ext cx="2255835" cy="2120902"/>
            </a:xfrm>
            <a:custGeom>
              <a:avLst/>
              <a:gdLst>
                <a:gd name="T0" fmla="*/ 354 w 709"/>
                <a:gd name="T1" fmla="*/ 667 h 667"/>
                <a:gd name="T2" fmla="*/ 235 w 709"/>
                <a:gd name="T3" fmla="*/ 643 h 667"/>
                <a:gd name="T4" fmla="*/ 66 w 709"/>
                <a:gd name="T5" fmla="*/ 474 h 667"/>
                <a:gd name="T6" fmla="*/ 235 w 709"/>
                <a:gd name="T7" fmla="*/ 66 h 667"/>
                <a:gd name="T8" fmla="*/ 643 w 709"/>
                <a:gd name="T9" fmla="*/ 235 h 667"/>
                <a:gd name="T10" fmla="*/ 643 w 709"/>
                <a:gd name="T11" fmla="*/ 235 h 667"/>
                <a:gd name="T12" fmla="*/ 474 w 709"/>
                <a:gd name="T13" fmla="*/ 643 h 667"/>
                <a:gd name="T14" fmla="*/ 354 w 709"/>
                <a:gd name="T15" fmla="*/ 667 h 667"/>
                <a:gd name="T16" fmla="*/ 354 w 709"/>
                <a:gd name="T17" fmla="*/ 134 h 667"/>
                <a:gd name="T18" fmla="*/ 270 w 709"/>
                <a:gd name="T19" fmla="*/ 151 h 667"/>
                <a:gd name="T20" fmla="*/ 150 w 709"/>
                <a:gd name="T21" fmla="*/ 439 h 667"/>
                <a:gd name="T22" fmla="*/ 270 w 709"/>
                <a:gd name="T23" fmla="*/ 559 h 667"/>
                <a:gd name="T24" fmla="*/ 439 w 709"/>
                <a:gd name="T25" fmla="*/ 559 h 667"/>
                <a:gd name="T26" fmla="*/ 558 w 709"/>
                <a:gd name="T27" fmla="*/ 270 h 667"/>
                <a:gd name="T28" fmla="*/ 354 w 709"/>
                <a:gd name="T29" fmla="*/ 1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3207932-F547-4265-ACED-21F9A9158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4" y="8651875"/>
              <a:ext cx="3311526" cy="3309939"/>
            </a:xfrm>
            <a:custGeom>
              <a:avLst/>
              <a:gdLst>
                <a:gd name="T0" fmla="*/ 476 w 1041"/>
                <a:gd name="T1" fmla="*/ 1041 h 1041"/>
                <a:gd name="T2" fmla="*/ 397 w 1041"/>
                <a:gd name="T3" fmla="*/ 930 h 1041"/>
                <a:gd name="T4" fmla="*/ 279 w 1041"/>
                <a:gd name="T5" fmla="*/ 927 h 1041"/>
                <a:gd name="T6" fmla="*/ 121 w 1041"/>
                <a:gd name="T7" fmla="*/ 857 h 1041"/>
                <a:gd name="T8" fmla="*/ 143 w 1041"/>
                <a:gd name="T9" fmla="*/ 723 h 1041"/>
                <a:gd name="T10" fmla="*/ 62 w 1041"/>
                <a:gd name="T11" fmla="*/ 637 h 1041"/>
                <a:gd name="T12" fmla="*/ 0 w 1041"/>
                <a:gd name="T13" fmla="*/ 476 h 1041"/>
                <a:gd name="T14" fmla="*/ 111 w 1041"/>
                <a:gd name="T15" fmla="*/ 397 h 1041"/>
                <a:gd name="T16" fmla="*/ 114 w 1041"/>
                <a:gd name="T17" fmla="*/ 279 h 1041"/>
                <a:gd name="T18" fmla="*/ 184 w 1041"/>
                <a:gd name="T19" fmla="*/ 121 h 1041"/>
                <a:gd name="T20" fmla="*/ 318 w 1041"/>
                <a:gd name="T21" fmla="*/ 143 h 1041"/>
                <a:gd name="T22" fmla="*/ 404 w 1041"/>
                <a:gd name="T23" fmla="*/ 62 h 1041"/>
                <a:gd name="T24" fmla="*/ 565 w 1041"/>
                <a:gd name="T25" fmla="*/ 0 h 1041"/>
                <a:gd name="T26" fmla="*/ 644 w 1041"/>
                <a:gd name="T27" fmla="*/ 110 h 1041"/>
                <a:gd name="T28" fmla="*/ 762 w 1041"/>
                <a:gd name="T29" fmla="*/ 114 h 1041"/>
                <a:gd name="T30" fmla="*/ 920 w 1041"/>
                <a:gd name="T31" fmla="*/ 184 h 1041"/>
                <a:gd name="T32" fmla="*/ 898 w 1041"/>
                <a:gd name="T33" fmla="*/ 318 h 1041"/>
                <a:gd name="T34" fmla="*/ 979 w 1041"/>
                <a:gd name="T35" fmla="*/ 404 h 1041"/>
                <a:gd name="T36" fmla="*/ 1041 w 1041"/>
                <a:gd name="T37" fmla="*/ 565 h 1041"/>
                <a:gd name="T38" fmla="*/ 931 w 1041"/>
                <a:gd name="T39" fmla="*/ 644 h 1041"/>
                <a:gd name="T40" fmla="*/ 927 w 1041"/>
                <a:gd name="T41" fmla="*/ 762 h 1041"/>
                <a:gd name="T42" fmla="*/ 857 w 1041"/>
                <a:gd name="T43" fmla="*/ 920 h 1041"/>
                <a:gd name="T44" fmla="*/ 723 w 1041"/>
                <a:gd name="T45" fmla="*/ 898 h 1041"/>
                <a:gd name="T46" fmla="*/ 637 w 1041"/>
                <a:gd name="T47" fmla="*/ 979 h 1041"/>
                <a:gd name="T48" fmla="*/ 488 w 1041"/>
                <a:gd name="T49" fmla="*/ 954 h 1041"/>
                <a:gd name="T50" fmla="*/ 559 w 1041"/>
                <a:gd name="T51" fmla="*/ 910 h 1041"/>
                <a:gd name="T52" fmla="*/ 689 w 1041"/>
                <a:gd name="T53" fmla="*/ 817 h 1041"/>
                <a:gd name="T54" fmla="*/ 804 w 1041"/>
                <a:gd name="T55" fmla="*/ 849 h 1041"/>
                <a:gd name="T56" fmla="*/ 823 w 1041"/>
                <a:gd name="T57" fmla="*/ 769 h 1041"/>
                <a:gd name="T58" fmla="*/ 850 w 1041"/>
                <a:gd name="T59" fmla="*/ 611 h 1041"/>
                <a:gd name="T60" fmla="*/ 954 w 1041"/>
                <a:gd name="T61" fmla="*/ 553 h 1041"/>
                <a:gd name="T62" fmla="*/ 910 w 1041"/>
                <a:gd name="T63" fmla="*/ 482 h 1041"/>
                <a:gd name="T64" fmla="*/ 817 w 1041"/>
                <a:gd name="T65" fmla="*/ 352 h 1041"/>
                <a:gd name="T66" fmla="*/ 850 w 1041"/>
                <a:gd name="T67" fmla="*/ 237 h 1041"/>
                <a:gd name="T68" fmla="*/ 769 w 1041"/>
                <a:gd name="T69" fmla="*/ 218 h 1041"/>
                <a:gd name="T70" fmla="*/ 612 w 1041"/>
                <a:gd name="T71" fmla="*/ 191 h 1041"/>
                <a:gd name="T72" fmla="*/ 553 w 1041"/>
                <a:gd name="T73" fmla="*/ 87 h 1041"/>
                <a:gd name="T74" fmla="*/ 482 w 1041"/>
                <a:gd name="T75" fmla="*/ 131 h 1041"/>
                <a:gd name="T76" fmla="*/ 353 w 1041"/>
                <a:gd name="T77" fmla="*/ 224 h 1041"/>
                <a:gd name="T78" fmla="*/ 237 w 1041"/>
                <a:gd name="T79" fmla="*/ 191 h 1041"/>
                <a:gd name="T80" fmla="*/ 218 w 1041"/>
                <a:gd name="T81" fmla="*/ 272 h 1041"/>
                <a:gd name="T82" fmla="*/ 192 w 1041"/>
                <a:gd name="T83" fmla="*/ 429 h 1041"/>
                <a:gd name="T84" fmla="*/ 87 w 1041"/>
                <a:gd name="T85" fmla="*/ 488 h 1041"/>
                <a:gd name="T86" fmla="*/ 131 w 1041"/>
                <a:gd name="T87" fmla="*/ 559 h 1041"/>
                <a:gd name="T88" fmla="*/ 224 w 1041"/>
                <a:gd name="T89" fmla="*/ 688 h 1041"/>
                <a:gd name="T90" fmla="*/ 192 w 1041"/>
                <a:gd name="T91" fmla="*/ 804 h 1041"/>
                <a:gd name="T92" fmla="*/ 272 w 1041"/>
                <a:gd name="T93" fmla="*/ 823 h 1041"/>
                <a:gd name="T94" fmla="*/ 430 w 1041"/>
                <a:gd name="T95" fmla="*/ 849 h 1041"/>
                <a:gd name="T96" fmla="*/ 488 w 1041"/>
                <a:gd name="T97" fmla="*/ 9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CDE6D892-9A0A-4F12-BA77-3633BE475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0878" y="9717090"/>
              <a:ext cx="1179513" cy="1179514"/>
            </a:xfrm>
            <a:custGeom>
              <a:avLst/>
              <a:gdLst>
                <a:gd name="T0" fmla="*/ 186 w 371"/>
                <a:gd name="T1" fmla="*/ 371 h 371"/>
                <a:gd name="T2" fmla="*/ 0 w 371"/>
                <a:gd name="T3" fmla="*/ 185 h 371"/>
                <a:gd name="T4" fmla="*/ 186 w 371"/>
                <a:gd name="T5" fmla="*/ 0 h 371"/>
                <a:gd name="T6" fmla="*/ 371 w 371"/>
                <a:gd name="T7" fmla="*/ 185 h 371"/>
                <a:gd name="T8" fmla="*/ 186 w 371"/>
                <a:gd name="T9" fmla="*/ 371 h 371"/>
                <a:gd name="T10" fmla="*/ 186 w 371"/>
                <a:gd name="T11" fmla="*/ 82 h 371"/>
                <a:gd name="T12" fmla="*/ 83 w 371"/>
                <a:gd name="T13" fmla="*/ 185 h 371"/>
                <a:gd name="T14" fmla="*/ 186 w 371"/>
                <a:gd name="T15" fmla="*/ 288 h 371"/>
                <a:gd name="T16" fmla="*/ 289 w 371"/>
                <a:gd name="T17" fmla="*/ 185 h 371"/>
                <a:gd name="T18" fmla="*/ 186 w 371"/>
                <a:gd name="T19" fmla="*/ 82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TextBox 84">
            <a:extLst>
              <a:ext uri="{FF2B5EF4-FFF2-40B4-BE49-F238E27FC236}">
                <a16:creationId xmlns:a16="http://schemas.microsoft.com/office/drawing/2014/main" id="{D792EBFE-F4B7-46D1-9B9B-73D4B7D5FA26}"/>
              </a:ext>
            </a:extLst>
          </p:cNvPr>
          <p:cNvSpPr txBox="1"/>
          <p:nvPr/>
        </p:nvSpPr>
        <p:spPr>
          <a:xfrm>
            <a:off x="965767" y="2036498"/>
            <a:ext cx="16240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defRPr>
            </a:lvl1pPr>
          </a:lstStyle>
          <a:p>
            <a:r>
              <a:rPr lang="en-GB" dirty="0"/>
              <a:t>SERVIZI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9EA7A2-2D23-4022-819B-0217DCBA08A0}"/>
              </a:ext>
            </a:extLst>
          </p:cNvPr>
          <p:cNvSpPr txBox="1"/>
          <p:nvPr/>
        </p:nvSpPr>
        <p:spPr>
          <a:xfrm>
            <a:off x="3235173" y="243039"/>
            <a:ext cx="802210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INFINITE COMBINAZIONI DI UTILIZZO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CE79754-0DDD-4B4C-B8F6-C84E00FDD879}"/>
              </a:ext>
            </a:extLst>
          </p:cNvPr>
          <p:cNvSpPr txBox="1"/>
          <p:nvPr/>
        </p:nvSpPr>
        <p:spPr>
          <a:xfrm>
            <a:off x="3235173" y="1612722"/>
            <a:ext cx="8398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just"/>
            <a:r>
              <a:rPr lang="it-IT" dirty="0"/>
              <a:t>La domotica permette di collegare dispositivi che assolvono funzioni differenti e attivarli in base alla nostra routine oppure in concomitanza di eventi di natura esterna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36C67C05-B73E-4E54-8931-9A9DBB91A369}"/>
              </a:ext>
            </a:extLst>
          </p:cNvPr>
          <p:cNvSpPr/>
          <p:nvPr/>
        </p:nvSpPr>
        <p:spPr>
          <a:xfrm>
            <a:off x="534199" y="3217008"/>
            <a:ext cx="7209904" cy="31398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FCB41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318E1B4-40F3-4B67-B51C-36FF974AE732}"/>
              </a:ext>
            </a:extLst>
          </p:cNvPr>
          <p:cNvSpPr txBox="1"/>
          <p:nvPr/>
        </p:nvSpPr>
        <p:spPr>
          <a:xfrm>
            <a:off x="534198" y="3309055"/>
            <a:ext cx="71620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chemeClr val="bg1"/>
                </a:solidFill>
              </a:rPr>
              <a:t>Smart Home, insieme alla potente intelligenza artificiale </a:t>
            </a:r>
            <a:r>
              <a:rPr lang="it-IT" sz="2000" b="1" i="1" dirty="0">
                <a:solidFill>
                  <a:schemeClr val="bg1"/>
                </a:solidFill>
              </a:rPr>
              <a:t>Alexa,</a:t>
            </a:r>
            <a:r>
              <a:rPr lang="it-IT" sz="2000" dirty="0">
                <a:solidFill>
                  <a:schemeClr val="bg1"/>
                </a:solidFill>
              </a:rPr>
              <a:t> è capace di rispondere alle esigenze dell’utente in modo autonomo.</a:t>
            </a:r>
          </a:p>
          <a:p>
            <a:pPr algn="just"/>
            <a:endParaRPr lang="it-IT" sz="2000" dirty="0">
              <a:solidFill>
                <a:schemeClr val="bg1"/>
              </a:solidFill>
            </a:endParaRPr>
          </a:p>
          <a:p>
            <a:pPr algn="just"/>
            <a:r>
              <a:rPr lang="it-IT" sz="2000" dirty="0">
                <a:solidFill>
                  <a:schemeClr val="bg1"/>
                </a:solidFill>
              </a:rPr>
              <a:t>Es. l’IA cercherà di facilitare la fase del risveglio accendendo le luci in modo graduale e, se </a:t>
            </a:r>
            <a:r>
              <a:rPr lang="it-IT" sz="2000">
                <a:solidFill>
                  <a:schemeClr val="bg1"/>
                </a:solidFill>
              </a:rPr>
              <a:t>impostato dall’utente, </a:t>
            </a:r>
            <a:r>
              <a:rPr lang="it-IT" sz="2000" dirty="0">
                <a:solidFill>
                  <a:schemeClr val="bg1"/>
                </a:solidFill>
              </a:rPr>
              <a:t>riprodurrà una playlist di musica rilassante ad un volume adeguato.</a:t>
            </a:r>
          </a:p>
          <a:p>
            <a:pPr algn="just"/>
            <a:endParaRPr lang="it-IT" sz="2000" dirty="0">
              <a:solidFill>
                <a:schemeClr val="bg1"/>
              </a:solidFill>
            </a:endParaRPr>
          </a:p>
          <a:p>
            <a:pPr algn="just"/>
            <a:r>
              <a:rPr lang="it-IT" sz="2000" dirty="0">
                <a:solidFill>
                  <a:schemeClr val="bg1"/>
                </a:solidFill>
              </a:rPr>
              <a:t>In caso di </a:t>
            </a:r>
            <a:r>
              <a:rPr lang="it-IT" sz="2000" b="1" dirty="0">
                <a:solidFill>
                  <a:schemeClr val="bg1"/>
                </a:solidFill>
              </a:rPr>
              <a:t>disservizi</a:t>
            </a:r>
            <a:r>
              <a:rPr lang="it-IT" sz="2000" dirty="0">
                <a:solidFill>
                  <a:schemeClr val="bg1"/>
                </a:solidFill>
              </a:rPr>
              <a:t> della rete elettrica, è capace di autoalimentarsi per circa </a:t>
            </a:r>
            <a:r>
              <a:rPr lang="it-IT" sz="2000" b="1" u="sng" dirty="0">
                <a:solidFill>
                  <a:schemeClr val="bg1"/>
                </a:solidFill>
              </a:rPr>
              <a:t>2 ore</a:t>
            </a:r>
            <a:r>
              <a:rPr lang="it-IT" sz="2000" b="1" dirty="0">
                <a:solidFill>
                  <a:schemeClr val="bg1"/>
                </a:solidFill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in modalità risparmio energetico.</a:t>
            </a:r>
          </a:p>
          <a:p>
            <a:pPr algn="just"/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15" name="Oval 120">
            <a:extLst>
              <a:ext uri="{FF2B5EF4-FFF2-40B4-BE49-F238E27FC236}">
                <a16:creationId xmlns:a16="http://schemas.microsoft.com/office/drawing/2014/main" id="{21344200-DF7D-4A42-AB1C-005DDC19A86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88977A-6B94-1A39-09AD-47D7D611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44" y="3217008"/>
            <a:ext cx="3707096" cy="313989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FCB414"/>
            </a:glow>
          </a:effectLst>
        </p:spPr>
      </p:pic>
    </p:spTree>
    <p:extLst>
      <p:ext uri="{BB962C8B-B14F-4D97-AF65-F5344CB8AC3E}">
        <p14:creationId xmlns:p14="http://schemas.microsoft.com/office/powerpoint/2010/main" val="12566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/>
      <p:bldP spid="34" grpId="0"/>
      <p:bldP spid="35" grpId="0"/>
      <p:bldP spid="36" grpId="0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328C2ACA-0C6E-47D0-9C18-C55064A9F725}"/>
              </a:ext>
            </a:extLst>
          </p:cNvPr>
          <p:cNvSpPr/>
          <p:nvPr/>
        </p:nvSpPr>
        <p:spPr>
          <a:xfrm>
            <a:off x="558164" y="243039"/>
            <a:ext cx="2439300" cy="2501898"/>
          </a:xfrm>
          <a:prstGeom prst="rect">
            <a:avLst/>
          </a:prstGeom>
          <a:solidFill>
            <a:srgbClr val="007A7D"/>
          </a:solidFill>
          <a:ln>
            <a:solidFill>
              <a:schemeClr val="bg1"/>
            </a:solidFill>
          </a:ln>
          <a:effectLst>
            <a:glow rad="228600">
              <a:srgbClr val="007A7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107">
            <a:extLst>
              <a:ext uri="{FF2B5EF4-FFF2-40B4-BE49-F238E27FC236}">
                <a16:creationId xmlns:a16="http://schemas.microsoft.com/office/drawing/2014/main" id="{567FCF45-C6AC-4F92-9B09-26F8447FB144}"/>
              </a:ext>
            </a:extLst>
          </p:cNvPr>
          <p:cNvSpPr txBox="1"/>
          <p:nvPr/>
        </p:nvSpPr>
        <p:spPr>
          <a:xfrm>
            <a:off x="828443" y="1972826"/>
            <a:ext cx="18914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SVILUPPO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87257C6-5365-4024-9D52-11CAA6B7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3" y="634286"/>
            <a:ext cx="1428169" cy="114277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E3B5318-92D4-4C04-B1AF-B101CF3ECB25}"/>
              </a:ext>
            </a:extLst>
          </p:cNvPr>
          <p:cNvSpPr txBox="1"/>
          <p:nvPr/>
        </p:nvSpPr>
        <p:spPr>
          <a:xfrm>
            <a:off x="3235173" y="243039"/>
            <a:ext cx="802210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UN SISTEMA COMPLETAMENTE MODULARE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ACD305-3E3B-48B6-B43D-271C5BA55660}"/>
              </a:ext>
            </a:extLst>
          </p:cNvPr>
          <p:cNvSpPr txBox="1"/>
          <p:nvPr/>
        </p:nvSpPr>
        <p:spPr>
          <a:xfrm>
            <a:off x="3235173" y="1612722"/>
            <a:ext cx="8398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just"/>
            <a:r>
              <a:rPr lang="it-IT" dirty="0"/>
              <a:t>L’hardware e il software che compongono la Smart Home permettono di aggiungere o modificare il suo funzionamento in modo semplice e user-friendly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BF84ED2-BCDF-41B7-87EA-142B17AAE42A}"/>
              </a:ext>
            </a:extLst>
          </p:cNvPr>
          <p:cNvSpPr/>
          <p:nvPr/>
        </p:nvSpPr>
        <p:spPr>
          <a:xfrm>
            <a:off x="534198" y="3268804"/>
            <a:ext cx="4504145" cy="317957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7A7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1BB5EFB-C035-432B-BABA-AEB3EC0D980E}"/>
              </a:ext>
            </a:extLst>
          </p:cNvPr>
          <p:cNvSpPr txBox="1"/>
          <p:nvPr/>
        </p:nvSpPr>
        <p:spPr>
          <a:xfrm>
            <a:off x="534199" y="3309055"/>
            <a:ext cx="45041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L’app </a:t>
            </a:r>
            <a:r>
              <a:rPr lang="it-IT" b="1" i="1" dirty="0">
                <a:solidFill>
                  <a:schemeClr val="bg1"/>
                </a:solidFill>
              </a:rPr>
              <a:t>Alexa</a:t>
            </a:r>
            <a:r>
              <a:rPr lang="it-IT" dirty="0">
                <a:solidFill>
                  <a:schemeClr val="bg1"/>
                </a:solidFill>
              </a:rPr>
              <a:t> offre la possibilità di creare le </a:t>
            </a:r>
            <a:r>
              <a:rPr lang="it-IT" i="1" dirty="0">
                <a:solidFill>
                  <a:schemeClr val="bg1"/>
                </a:solidFill>
              </a:rPr>
              <a:t>routine</a:t>
            </a:r>
            <a:r>
              <a:rPr lang="it-IT" dirty="0">
                <a:solidFill>
                  <a:schemeClr val="bg1"/>
                </a:solidFill>
              </a:rPr>
              <a:t>, una serie di istruzioni che permettono di eseguire delle azioni in base a condizioni preimpostate. </a:t>
            </a:r>
          </a:p>
          <a:p>
            <a:pPr algn="just"/>
            <a:r>
              <a:rPr lang="it-IT" dirty="0">
                <a:solidFill>
                  <a:schemeClr val="bg1"/>
                </a:solidFill>
              </a:rPr>
              <a:t>Il software della casa domotica è stato sviluppato attraverso </a:t>
            </a:r>
            <a:r>
              <a:rPr lang="it-IT" b="1" dirty="0">
                <a:solidFill>
                  <a:schemeClr val="bg1"/>
                </a:solidFill>
              </a:rPr>
              <a:t>l’IDE</a:t>
            </a:r>
            <a:r>
              <a:rPr lang="it-IT" dirty="0">
                <a:solidFill>
                  <a:schemeClr val="bg1"/>
                </a:solidFill>
              </a:rPr>
              <a:t> di </a:t>
            </a:r>
            <a:r>
              <a:rPr lang="it-IT" b="1" dirty="0">
                <a:solidFill>
                  <a:schemeClr val="bg1"/>
                </a:solidFill>
              </a:rPr>
              <a:t>Arduino</a:t>
            </a:r>
            <a:r>
              <a:rPr lang="it-IT" dirty="0">
                <a:solidFill>
                  <a:schemeClr val="bg1"/>
                </a:solidFill>
              </a:rPr>
              <a:t> nel linguaggio </a:t>
            </a:r>
            <a:r>
              <a:rPr lang="it-IT" i="1" dirty="0" err="1">
                <a:solidFill>
                  <a:schemeClr val="bg1"/>
                </a:solidFill>
              </a:rPr>
              <a:t>Wiring</a:t>
            </a:r>
            <a:r>
              <a:rPr lang="it-IT" dirty="0">
                <a:solidFill>
                  <a:schemeClr val="bg1"/>
                </a:solidFill>
              </a:rPr>
              <a:t>. I due microcontrollori, </a:t>
            </a:r>
            <a:r>
              <a:rPr lang="it-IT" u="sng" dirty="0">
                <a:solidFill>
                  <a:schemeClr val="bg1"/>
                </a:solidFill>
              </a:rPr>
              <a:t>Arduino MEGA 2560</a:t>
            </a:r>
            <a:r>
              <a:rPr lang="it-IT" dirty="0">
                <a:solidFill>
                  <a:schemeClr val="bg1"/>
                </a:solidFill>
              </a:rPr>
              <a:t> e </a:t>
            </a:r>
            <a:r>
              <a:rPr lang="it-IT" u="sng" dirty="0">
                <a:solidFill>
                  <a:schemeClr val="bg1"/>
                </a:solidFill>
              </a:rPr>
              <a:t>Arduino MKR1000</a:t>
            </a:r>
            <a:r>
              <a:rPr lang="it-IT" dirty="0">
                <a:solidFill>
                  <a:schemeClr val="bg1"/>
                </a:solidFill>
              </a:rPr>
              <a:t>, sono equipaggiati di due differenti software in grado di comunicare tra loro attraverso il protocollo Seriale.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5" name="Oval 120">
            <a:extLst>
              <a:ext uri="{FF2B5EF4-FFF2-40B4-BE49-F238E27FC236}">
                <a16:creationId xmlns:a16="http://schemas.microsoft.com/office/drawing/2014/main" id="{3D322A73-35E2-4231-A4DF-3869023F974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659BB2E-4497-7FC2-47C8-E08D6F55F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92"/>
          <a:stretch/>
        </p:blipFill>
        <p:spPr bwMode="auto">
          <a:xfrm>
            <a:off x="5495738" y="3272343"/>
            <a:ext cx="2871022" cy="317114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7A7D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6A039E-40C4-E709-1A73-42371D1C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07"/>
          <a:stretch/>
        </p:blipFill>
        <p:spPr bwMode="auto">
          <a:xfrm>
            <a:off x="8637788" y="3268804"/>
            <a:ext cx="3027955" cy="317957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39700">
              <a:srgbClr val="007A7D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0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1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3B377E08-4C0B-47D8-8712-FC500A1437EB}"/>
              </a:ext>
            </a:extLst>
          </p:cNvPr>
          <p:cNvSpPr/>
          <p:nvPr/>
        </p:nvSpPr>
        <p:spPr>
          <a:xfrm>
            <a:off x="283844" y="253199"/>
            <a:ext cx="1158876" cy="1077761"/>
          </a:xfrm>
          <a:prstGeom prst="rect">
            <a:avLst/>
          </a:prstGeom>
          <a:solidFill>
            <a:srgbClr val="007A7D"/>
          </a:solidFill>
          <a:ln>
            <a:solidFill>
              <a:schemeClr val="bg1"/>
            </a:solidFill>
          </a:ln>
          <a:effectLst>
            <a:glow rad="228600">
              <a:srgbClr val="007A7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107">
            <a:extLst>
              <a:ext uri="{FF2B5EF4-FFF2-40B4-BE49-F238E27FC236}">
                <a16:creationId xmlns:a16="http://schemas.microsoft.com/office/drawing/2014/main" id="{DABF7BA6-7808-47F6-8259-65249F9929B0}"/>
              </a:ext>
            </a:extLst>
          </p:cNvPr>
          <p:cNvSpPr txBox="1"/>
          <p:nvPr/>
        </p:nvSpPr>
        <p:spPr>
          <a:xfrm>
            <a:off x="462163" y="993810"/>
            <a:ext cx="802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SVILUPPO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17732F-97B6-4AFA-A5A1-7F8374B1455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1" y="359966"/>
            <a:ext cx="678502" cy="5429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Oval 120">
            <a:extLst>
              <a:ext uri="{FF2B5EF4-FFF2-40B4-BE49-F238E27FC236}">
                <a16:creationId xmlns:a16="http://schemas.microsoft.com/office/drawing/2014/main" id="{04378651-A1F9-4A12-B88F-2B055B9CD73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ED7EB4-F03E-4E46-8C5B-495F3E738060}"/>
              </a:ext>
            </a:extLst>
          </p:cNvPr>
          <p:cNvSpPr txBox="1"/>
          <p:nvPr/>
        </p:nvSpPr>
        <p:spPr>
          <a:xfrm>
            <a:off x="1996500" y="267638"/>
            <a:ext cx="882585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APP PER SMARTPHONE/TABLET</a:t>
            </a:r>
          </a:p>
        </p:txBody>
      </p:sp>
      <p:pic>
        <p:nvPicPr>
          <p:cNvPr id="3" name="Immagine 2" descr="Controllo attraverso Bluetooth LE">
            <a:extLst>
              <a:ext uri="{FF2B5EF4-FFF2-40B4-BE49-F238E27FC236}">
                <a16:creationId xmlns:a16="http://schemas.microsoft.com/office/drawing/2014/main" id="{32CD2CBB-4504-D5F4-CBA0-23AF88197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14" y="1331267"/>
            <a:ext cx="3028972" cy="5169447"/>
          </a:xfrm>
          <a:prstGeom prst="rect">
            <a:avLst/>
          </a:prstGeom>
          <a:solidFill>
            <a:srgbClr val="007A7D"/>
          </a:solidFill>
          <a:ln>
            <a:solidFill>
              <a:schemeClr val="bg1"/>
            </a:solidFill>
          </a:ln>
          <a:effectLst>
            <a:glow rad="228600">
              <a:srgbClr val="007A7D"/>
            </a:glo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98D30E-BE58-27BD-F6FB-4F6746C2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41" y="1331891"/>
            <a:ext cx="2386991" cy="5168822"/>
          </a:xfrm>
          <a:prstGeom prst="rect">
            <a:avLst/>
          </a:prstGeom>
          <a:solidFill>
            <a:srgbClr val="007A7D"/>
          </a:solidFill>
          <a:ln>
            <a:solidFill>
              <a:schemeClr val="bg1"/>
            </a:solidFill>
          </a:ln>
          <a:effectLst>
            <a:glow rad="228600">
              <a:srgbClr val="007A7D"/>
            </a:glo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085143-0E1B-C86E-8A0C-E744926E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479" y="1331266"/>
            <a:ext cx="2387280" cy="5169447"/>
          </a:xfrm>
          <a:prstGeom prst="rect">
            <a:avLst/>
          </a:prstGeom>
          <a:solidFill>
            <a:srgbClr val="007A7D"/>
          </a:solidFill>
          <a:ln>
            <a:solidFill>
              <a:schemeClr val="bg1"/>
            </a:solidFill>
          </a:ln>
          <a:effectLst>
            <a:glow rad="228600">
              <a:srgbClr val="007A7D"/>
            </a:glow>
          </a:effectLst>
        </p:spPr>
      </p:pic>
    </p:spTree>
    <p:extLst>
      <p:ext uri="{BB962C8B-B14F-4D97-AF65-F5344CB8AC3E}">
        <p14:creationId xmlns:p14="http://schemas.microsoft.com/office/powerpoint/2010/main" val="141716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2AF05B56-5923-4409-A751-CFC1459B0AE1}"/>
              </a:ext>
            </a:extLst>
          </p:cNvPr>
          <p:cNvSpPr/>
          <p:nvPr/>
        </p:nvSpPr>
        <p:spPr>
          <a:xfrm>
            <a:off x="565965" y="205838"/>
            <a:ext cx="2439300" cy="2501898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112">
            <a:extLst>
              <a:ext uri="{FF2B5EF4-FFF2-40B4-BE49-F238E27FC236}">
                <a16:creationId xmlns:a16="http://schemas.microsoft.com/office/drawing/2014/main" id="{3BD2F910-F65A-4BA4-8C97-763A80BD7AB0}"/>
              </a:ext>
            </a:extLst>
          </p:cNvPr>
          <p:cNvSpPr txBox="1"/>
          <p:nvPr/>
        </p:nvSpPr>
        <p:spPr>
          <a:xfrm>
            <a:off x="558164" y="2034520"/>
            <a:ext cx="2447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FACE62-7C65-44AA-9407-3774E10F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" b="98670" l="1556" r="98000">
                        <a14:foregroundMark x1="37556" y1="36918" x2="49667" y2="36696"/>
                        <a14:foregroundMark x1="49667" y1="36696" x2="60000" y2="36918"/>
                        <a14:foregroundMark x1="5556" y1="37916" x2="5556" y2="37916"/>
                        <a14:foregroundMark x1="1556" y1="37916" x2="1556" y2="37916"/>
                        <a14:foregroundMark x1="5778" y1="26275" x2="5778" y2="26275"/>
                        <a14:foregroundMark x1="5556" y1="49889" x2="5556" y2="49889"/>
                        <a14:foregroundMark x1="6000" y1="62639" x2="6000" y2="62639"/>
                        <a14:foregroundMark x1="6444" y1="74834" x2="6444" y2="74834"/>
                        <a14:foregroundMark x1="26111" y1="95122" x2="26111" y2="95122"/>
                        <a14:foregroundMark x1="38556" y1="92794" x2="38556" y2="92794"/>
                        <a14:foregroundMark x1="25333" y1="99002" x2="25333" y2="99002"/>
                        <a14:foregroundMark x1="50000" y1="92572" x2="50000" y2="92572"/>
                        <a14:foregroundMark x1="62333" y1="91242" x2="62333" y2="91242"/>
                        <a14:foregroundMark x1="73778" y1="91353" x2="73778" y2="91353"/>
                        <a14:foregroundMark x1="93111" y1="74058" x2="93111" y2="74058"/>
                        <a14:foregroundMark x1="91556" y1="62195" x2="91556" y2="62195"/>
                        <a14:foregroundMark x1="91111" y1="49889" x2="91111" y2="49889"/>
                        <a14:foregroundMark x1="89889" y1="37361" x2="89889" y2="37361"/>
                        <a14:foregroundMark x1="91556" y1="25499" x2="91556" y2="25499"/>
                        <a14:foregroundMark x1="98111" y1="25166" x2="98111" y2="25166"/>
                        <a14:foregroundMark x1="74444" y1="6208" x2="74444" y2="6208"/>
                        <a14:foregroundMark x1="62889" y1="6763" x2="62889" y2="6763"/>
                        <a14:foregroundMark x1="49889" y1="7650" x2="49889" y2="7650"/>
                        <a14:foregroundMark x1="38556" y1="7539" x2="38556" y2="7539"/>
                        <a14:foregroundMark x1="26000" y1="7539" x2="26000" y2="7539"/>
                        <a14:foregroundMark x1="25333" y1="998" x2="25333" y2="998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62" y="590559"/>
            <a:ext cx="1333134" cy="13360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D2898B-7F7E-4A80-979F-6D656B5BA572}"/>
              </a:ext>
            </a:extLst>
          </p:cNvPr>
          <p:cNvSpPr txBox="1"/>
          <p:nvPr/>
        </p:nvSpPr>
        <p:spPr>
          <a:xfrm>
            <a:off x="361204" y="3059668"/>
            <a:ext cx="28332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1x – Arduino MEGA 2560</a:t>
            </a:r>
          </a:p>
          <a:p>
            <a:r>
              <a:rPr lang="it-IT" dirty="0">
                <a:solidFill>
                  <a:schemeClr val="bg1"/>
                </a:solidFill>
              </a:rPr>
              <a:t>1x – Encoder incrementale</a:t>
            </a:r>
          </a:p>
          <a:p>
            <a:r>
              <a:rPr lang="it-IT" dirty="0">
                <a:solidFill>
                  <a:schemeClr val="bg1"/>
                </a:solidFill>
              </a:rPr>
              <a:t>1x – Sensore DHT-11</a:t>
            </a:r>
          </a:p>
          <a:p>
            <a:r>
              <a:rPr lang="it-IT" dirty="0">
                <a:solidFill>
                  <a:schemeClr val="bg1"/>
                </a:solidFill>
              </a:rPr>
              <a:t>1x – HC-05</a:t>
            </a:r>
          </a:p>
          <a:p>
            <a:r>
              <a:rPr lang="it-IT" dirty="0">
                <a:solidFill>
                  <a:schemeClr val="bg1"/>
                </a:solidFill>
              </a:rPr>
              <a:t>1x – Fotoresistenza</a:t>
            </a:r>
          </a:p>
          <a:p>
            <a:r>
              <a:rPr lang="it-IT" dirty="0">
                <a:solidFill>
                  <a:schemeClr val="bg1"/>
                </a:solidFill>
              </a:rPr>
              <a:t>1x – Pulsanti N.O.</a:t>
            </a:r>
          </a:p>
          <a:p>
            <a:r>
              <a:rPr lang="it-IT" dirty="0">
                <a:solidFill>
                  <a:schemeClr val="bg1"/>
                </a:solidFill>
              </a:rPr>
              <a:t>3x – Resistori </a:t>
            </a:r>
          </a:p>
          <a:p>
            <a:r>
              <a:rPr lang="it-IT" dirty="0">
                <a:solidFill>
                  <a:schemeClr val="bg1"/>
                </a:solidFill>
              </a:rPr>
              <a:t>1x – Condensatori </a:t>
            </a:r>
          </a:p>
          <a:p>
            <a:r>
              <a:rPr lang="it-IT" dirty="0">
                <a:solidFill>
                  <a:schemeClr val="bg1"/>
                </a:solidFill>
              </a:rPr>
              <a:t>1x – Batteria 9V</a:t>
            </a:r>
          </a:p>
          <a:p>
            <a:r>
              <a:rPr lang="it-IT" dirty="0">
                <a:solidFill>
                  <a:schemeClr val="bg1"/>
                </a:solidFill>
              </a:rPr>
              <a:t>1x – Alimentatore 5V 2A</a:t>
            </a:r>
          </a:p>
          <a:p>
            <a:r>
              <a:rPr lang="it-IT" dirty="0">
                <a:solidFill>
                  <a:schemeClr val="bg1"/>
                </a:solidFill>
              </a:rPr>
              <a:t>1x – Alimentatore 12V 2A</a:t>
            </a:r>
          </a:p>
        </p:txBody>
      </p:sp>
      <p:sp>
        <p:nvSpPr>
          <p:cNvPr id="15" name="Oval 120">
            <a:extLst>
              <a:ext uri="{FF2B5EF4-FFF2-40B4-BE49-F238E27FC236}">
                <a16:creationId xmlns:a16="http://schemas.microsoft.com/office/drawing/2014/main" id="{A594A658-DB7F-49F0-875F-A7AC0712B34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065890-4E21-48A0-B088-4B49F2430502}"/>
              </a:ext>
            </a:extLst>
          </p:cNvPr>
          <p:cNvSpPr txBox="1"/>
          <p:nvPr/>
        </p:nvSpPr>
        <p:spPr>
          <a:xfrm>
            <a:off x="3553162" y="205838"/>
            <a:ext cx="80221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SCHEMA ELETTRICO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86D9E-D109-9A63-6B32-A2EFFFAC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1341" y="1123764"/>
            <a:ext cx="7711921" cy="5292941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</p:pic>
    </p:spTree>
    <p:extLst>
      <p:ext uri="{BB962C8B-B14F-4D97-AF65-F5344CB8AC3E}">
        <p14:creationId xmlns:p14="http://schemas.microsoft.com/office/powerpoint/2010/main" val="387505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2AF05B56-5923-4409-A751-CFC1459B0AE1}"/>
              </a:ext>
            </a:extLst>
          </p:cNvPr>
          <p:cNvSpPr/>
          <p:nvPr/>
        </p:nvSpPr>
        <p:spPr>
          <a:xfrm>
            <a:off x="565965" y="205838"/>
            <a:ext cx="2439300" cy="2501898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112">
            <a:extLst>
              <a:ext uri="{FF2B5EF4-FFF2-40B4-BE49-F238E27FC236}">
                <a16:creationId xmlns:a16="http://schemas.microsoft.com/office/drawing/2014/main" id="{3BD2F910-F65A-4BA4-8C97-763A80BD7AB0}"/>
              </a:ext>
            </a:extLst>
          </p:cNvPr>
          <p:cNvSpPr txBox="1"/>
          <p:nvPr/>
        </p:nvSpPr>
        <p:spPr>
          <a:xfrm>
            <a:off x="558164" y="2034520"/>
            <a:ext cx="2447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FACE62-7C65-44AA-9407-3774E10F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" b="98670" l="1556" r="98000">
                        <a14:foregroundMark x1="37556" y1="36918" x2="49667" y2="36696"/>
                        <a14:foregroundMark x1="49667" y1="36696" x2="60000" y2="36918"/>
                        <a14:foregroundMark x1="5556" y1="37916" x2="5556" y2="37916"/>
                        <a14:foregroundMark x1="1556" y1="37916" x2="1556" y2="37916"/>
                        <a14:foregroundMark x1="5778" y1="26275" x2="5778" y2="26275"/>
                        <a14:foregroundMark x1="5556" y1="49889" x2="5556" y2="49889"/>
                        <a14:foregroundMark x1="6000" y1="62639" x2="6000" y2="62639"/>
                        <a14:foregroundMark x1="6444" y1="74834" x2="6444" y2="74834"/>
                        <a14:foregroundMark x1="26111" y1="95122" x2="26111" y2="95122"/>
                        <a14:foregroundMark x1="38556" y1="92794" x2="38556" y2="92794"/>
                        <a14:foregroundMark x1="25333" y1="99002" x2="25333" y2="99002"/>
                        <a14:foregroundMark x1="50000" y1="92572" x2="50000" y2="92572"/>
                        <a14:foregroundMark x1="62333" y1="91242" x2="62333" y2="91242"/>
                        <a14:foregroundMark x1="73778" y1="91353" x2="73778" y2="91353"/>
                        <a14:foregroundMark x1="93111" y1="74058" x2="93111" y2="74058"/>
                        <a14:foregroundMark x1="91556" y1="62195" x2="91556" y2="62195"/>
                        <a14:foregroundMark x1="91111" y1="49889" x2="91111" y2="49889"/>
                        <a14:foregroundMark x1="89889" y1="37361" x2="89889" y2="37361"/>
                        <a14:foregroundMark x1="91556" y1="25499" x2="91556" y2="25499"/>
                        <a14:foregroundMark x1="98111" y1="25166" x2="98111" y2="25166"/>
                        <a14:foregroundMark x1="74444" y1="6208" x2="74444" y2="6208"/>
                        <a14:foregroundMark x1="62889" y1="6763" x2="62889" y2="6763"/>
                        <a14:foregroundMark x1="49889" y1="7650" x2="49889" y2="7650"/>
                        <a14:foregroundMark x1="38556" y1="7539" x2="38556" y2="7539"/>
                        <a14:foregroundMark x1="26000" y1="7539" x2="26000" y2="7539"/>
                        <a14:foregroundMark x1="25333" y1="998" x2="25333" y2="998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62" y="590559"/>
            <a:ext cx="1333134" cy="13360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D2898B-7F7E-4A80-979F-6D656B5BA572}"/>
              </a:ext>
            </a:extLst>
          </p:cNvPr>
          <p:cNvSpPr txBox="1"/>
          <p:nvPr/>
        </p:nvSpPr>
        <p:spPr>
          <a:xfrm>
            <a:off x="361204" y="3059668"/>
            <a:ext cx="2833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1x – Arduino MKR1000</a:t>
            </a:r>
          </a:p>
          <a:p>
            <a:r>
              <a:rPr lang="it-IT" dirty="0">
                <a:solidFill>
                  <a:schemeClr val="bg1"/>
                </a:solidFill>
              </a:rPr>
              <a:t>3x – Sensore PIR</a:t>
            </a:r>
          </a:p>
          <a:p>
            <a:r>
              <a:rPr lang="it-IT" dirty="0">
                <a:solidFill>
                  <a:schemeClr val="bg1"/>
                </a:solidFill>
              </a:rPr>
              <a:t>1x – Display 20x4 I2C</a:t>
            </a:r>
          </a:p>
          <a:p>
            <a:r>
              <a:rPr lang="it-IT" dirty="0">
                <a:solidFill>
                  <a:schemeClr val="bg1"/>
                </a:solidFill>
              </a:rPr>
              <a:t>3x – Transistor 2N2222</a:t>
            </a:r>
          </a:p>
          <a:p>
            <a:r>
              <a:rPr lang="it-IT" dirty="0">
                <a:solidFill>
                  <a:schemeClr val="bg1"/>
                </a:solidFill>
              </a:rPr>
              <a:t>36x – LED</a:t>
            </a:r>
          </a:p>
          <a:p>
            <a:r>
              <a:rPr lang="it-IT" dirty="0">
                <a:solidFill>
                  <a:schemeClr val="bg1"/>
                </a:solidFill>
              </a:rPr>
              <a:t>3x – Resistori</a:t>
            </a:r>
          </a:p>
        </p:txBody>
      </p:sp>
      <p:sp>
        <p:nvSpPr>
          <p:cNvPr id="15" name="Oval 120">
            <a:extLst>
              <a:ext uri="{FF2B5EF4-FFF2-40B4-BE49-F238E27FC236}">
                <a16:creationId xmlns:a16="http://schemas.microsoft.com/office/drawing/2014/main" id="{A594A658-DB7F-49F0-875F-A7AC0712B34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065890-4E21-48A0-B088-4B49F2430502}"/>
              </a:ext>
            </a:extLst>
          </p:cNvPr>
          <p:cNvSpPr txBox="1"/>
          <p:nvPr/>
        </p:nvSpPr>
        <p:spPr>
          <a:xfrm>
            <a:off x="3553162" y="205838"/>
            <a:ext cx="80221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SCHEMA ELETTRICO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86D9E-D109-9A63-6B32-A2EFFFACD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7189" y="1123764"/>
            <a:ext cx="7720225" cy="5292941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</p:pic>
    </p:spTree>
    <p:extLst>
      <p:ext uri="{BB962C8B-B14F-4D97-AF65-F5344CB8AC3E}">
        <p14:creationId xmlns:p14="http://schemas.microsoft.com/office/powerpoint/2010/main" val="29654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2AF05B56-5923-4409-A751-CFC1459B0AE1}"/>
              </a:ext>
            </a:extLst>
          </p:cNvPr>
          <p:cNvSpPr/>
          <p:nvPr/>
        </p:nvSpPr>
        <p:spPr>
          <a:xfrm>
            <a:off x="565965" y="205838"/>
            <a:ext cx="2439300" cy="2501898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112">
            <a:extLst>
              <a:ext uri="{FF2B5EF4-FFF2-40B4-BE49-F238E27FC236}">
                <a16:creationId xmlns:a16="http://schemas.microsoft.com/office/drawing/2014/main" id="{3BD2F910-F65A-4BA4-8C97-763A80BD7AB0}"/>
              </a:ext>
            </a:extLst>
          </p:cNvPr>
          <p:cNvSpPr txBox="1"/>
          <p:nvPr/>
        </p:nvSpPr>
        <p:spPr>
          <a:xfrm>
            <a:off x="558164" y="2034520"/>
            <a:ext cx="24471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4FACE62-7C65-44AA-9407-3774E10F02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12121"/>
              </a:clrFrom>
              <a:clrTo>
                <a:srgbClr val="212121">
                  <a:alpha val="0"/>
                </a:srgbClr>
              </a:clrTo>
            </a:clrChange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" b="98670" l="1556" r="98000">
                        <a14:foregroundMark x1="37556" y1="36918" x2="49667" y2="36696"/>
                        <a14:foregroundMark x1="49667" y1="36696" x2="60000" y2="36918"/>
                        <a14:foregroundMark x1="5556" y1="37916" x2="5556" y2="37916"/>
                        <a14:foregroundMark x1="1556" y1="37916" x2="1556" y2="37916"/>
                        <a14:foregroundMark x1="5778" y1="26275" x2="5778" y2="26275"/>
                        <a14:foregroundMark x1="5556" y1="49889" x2="5556" y2="49889"/>
                        <a14:foregroundMark x1="6000" y1="62639" x2="6000" y2="62639"/>
                        <a14:foregroundMark x1="6444" y1="74834" x2="6444" y2="74834"/>
                        <a14:foregroundMark x1="26111" y1="95122" x2="26111" y2="95122"/>
                        <a14:foregroundMark x1="38556" y1="92794" x2="38556" y2="92794"/>
                        <a14:foregroundMark x1="25333" y1="99002" x2="25333" y2="99002"/>
                        <a14:foregroundMark x1="50000" y1="92572" x2="50000" y2="92572"/>
                        <a14:foregroundMark x1="62333" y1="91242" x2="62333" y2="91242"/>
                        <a14:foregroundMark x1="73778" y1="91353" x2="73778" y2="91353"/>
                        <a14:foregroundMark x1="93111" y1="74058" x2="93111" y2="74058"/>
                        <a14:foregroundMark x1="91556" y1="62195" x2="91556" y2="62195"/>
                        <a14:foregroundMark x1="91111" y1="49889" x2="91111" y2="49889"/>
                        <a14:foregroundMark x1="89889" y1="37361" x2="89889" y2="37361"/>
                        <a14:foregroundMark x1="91556" y1="25499" x2="91556" y2="25499"/>
                        <a14:foregroundMark x1="98111" y1="25166" x2="98111" y2="25166"/>
                        <a14:foregroundMark x1="74444" y1="6208" x2="74444" y2="6208"/>
                        <a14:foregroundMark x1="62889" y1="6763" x2="62889" y2="6763"/>
                        <a14:foregroundMark x1="49889" y1="7650" x2="49889" y2="7650"/>
                        <a14:foregroundMark x1="38556" y1="7539" x2="38556" y2="7539"/>
                        <a14:foregroundMark x1="26000" y1="7539" x2="26000" y2="7539"/>
                        <a14:foregroundMark x1="25333" y1="998" x2="25333" y2="998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62" y="590559"/>
            <a:ext cx="1333134" cy="13360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D2898B-7F7E-4A80-979F-6D656B5BA572}"/>
              </a:ext>
            </a:extLst>
          </p:cNvPr>
          <p:cNvSpPr txBox="1"/>
          <p:nvPr/>
        </p:nvSpPr>
        <p:spPr>
          <a:xfrm>
            <a:off x="361204" y="3059668"/>
            <a:ext cx="2833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1x – Pompa acqua</a:t>
            </a:r>
          </a:p>
          <a:p>
            <a:r>
              <a:rPr lang="it-IT" dirty="0">
                <a:solidFill>
                  <a:schemeClr val="bg1"/>
                </a:solidFill>
              </a:rPr>
              <a:t>1x – Scheda </a:t>
            </a:r>
            <a:r>
              <a:rPr lang="it-IT" dirty="0" err="1">
                <a:solidFill>
                  <a:schemeClr val="bg1"/>
                </a:solidFill>
              </a:rPr>
              <a:t>relay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1x – ADC0804</a:t>
            </a:r>
          </a:p>
          <a:p>
            <a:r>
              <a:rPr lang="it-IT" dirty="0">
                <a:solidFill>
                  <a:schemeClr val="bg1"/>
                </a:solidFill>
              </a:rPr>
              <a:t>1x – NE555</a:t>
            </a:r>
          </a:p>
          <a:p>
            <a:r>
              <a:rPr lang="it-IT" dirty="0">
                <a:solidFill>
                  <a:schemeClr val="bg1"/>
                </a:solidFill>
              </a:rPr>
              <a:t>2x – Condensatori</a:t>
            </a:r>
          </a:p>
          <a:p>
            <a:r>
              <a:rPr lang="it-IT" dirty="0">
                <a:solidFill>
                  <a:schemeClr val="bg1"/>
                </a:solidFill>
              </a:rPr>
              <a:t>4x – Resistori </a:t>
            </a:r>
          </a:p>
          <a:p>
            <a:r>
              <a:rPr lang="it-IT" dirty="0">
                <a:solidFill>
                  <a:schemeClr val="bg1"/>
                </a:solidFill>
              </a:rPr>
              <a:t>1x – LED</a:t>
            </a:r>
          </a:p>
        </p:txBody>
      </p:sp>
      <p:sp>
        <p:nvSpPr>
          <p:cNvPr id="15" name="Oval 120">
            <a:extLst>
              <a:ext uri="{FF2B5EF4-FFF2-40B4-BE49-F238E27FC236}">
                <a16:creationId xmlns:a16="http://schemas.microsoft.com/office/drawing/2014/main" id="{A594A658-DB7F-49F0-875F-A7AC0712B34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065890-4E21-48A0-B088-4B49F2430502}"/>
              </a:ext>
            </a:extLst>
          </p:cNvPr>
          <p:cNvSpPr txBox="1"/>
          <p:nvPr/>
        </p:nvSpPr>
        <p:spPr>
          <a:xfrm>
            <a:off x="3553162" y="205838"/>
            <a:ext cx="80221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SCHEMA ELETTRICO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186D9E-D109-9A63-6B32-A2EFFFACD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3425" y="1123764"/>
            <a:ext cx="7687753" cy="5292941"/>
          </a:xfrm>
          <a:prstGeom prst="rect">
            <a:avLst/>
          </a:prstGeom>
          <a:solidFill>
            <a:srgbClr val="42AFB6"/>
          </a:solidFill>
          <a:ln>
            <a:solidFill>
              <a:schemeClr val="bg1"/>
            </a:solidFill>
          </a:ln>
          <a:effectLst>
            <a:glow rad="228600">
              <a:srgbClr val="42AFB6"/>
            </a:glow>
          </a:effectLst>
        </p:spPr>
      </p:pic>
    </p:spTree>
    <p:extLst>
      <p:ext uri="{BB962C8B-B14F-4D97-AF65-F5344CB8AC3E}">
        <p14:creationId xmlns:p14="http://schemas.microsoft.com/office/powerpoint/2010/main" val="422635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6">
            <a:extLst>
              <a:ext uri="{FF2B5EF4-FFF2-40B4-BE49-F238E27FC236}">
                <a16:creationId xmlns:a16="http://schemas.microsoft.com/office/drawing/2014/main" id="{E7D692C5-7A4F-4390-BD49-3269EC2F28CC}"/>
              </a:ext>
            </a:extLst>
          </p:cNvPr>
          <p:cNvSpPr/>
          <p:nvPr/>
        </p:nvSpPr>
        <p:spPr>
          <a:xfrm>
            <a:off x="419290" y="187283"/>
            <a:ext cx="2439300" cy="2501898"/>
          </a:xfrm>
          <a:prstGeom prst="rect">
            <a:avLst/>
          </a:prstGeom>
          <a:solidFill>
            <a:srgbClr val="00AF50"/>
          </a:solidFill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08">
            <a:extLst>
              <a:ext uri="{FF2B5EF4-FFF2-40B4-BE49-F238E27FC236}">
                <a16:creationId xmlns:a16="http://schemas.microsoft.com/office/drawing/2014/main" id="{2C57F7E6-38AF-4739-A766-828CEB906CDC}"/>
              </a:ext>
            </a:extLst>
          </p:cNvPr>
          <p:cNvGrpSpPr/>
          <p:nvPr/>
        </p:nvGrpSpPr>
        <p:grpSpPr>
          <a:xfrm>
            <a:off x="990511" y="538023"/>
            <a:ext cx="1241562" cy="1307331"/>
            <a:chOff x="5995988" y="2712903"/>
            <a:chExt cx="2457450" cy="258762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D7F3D45-AB4E-43BC-87AD-DA6F1AEE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2712903"/>
              <a:ext cx="2457450" cy="2587625"/>
            </a:xfrm>
            <a:custGeom>
              <a:avLst/>
              <a:gdLst>
                <a:gd name="T0" fmla="*/ 707 w 771"/>
                <a:gd name="T1" fmla="*/ 219 h 812"/>
                <a:gd name="T2" fmla="*/ 760 w 771"/>
                <a:gd name="T3" fmla="*/ 369 h 812"/>
                <a:gd name="T4" fmla="*/ 685 w 771"/>
                <a:gd name="T5" fmla="*/ 634 h 812"/>
                <a:gd name="T6" fmla="*/ 197 w 771"/>
                <a:gd name="T7" fmla="*/ 707 h 812"/>
                <a:gd name="T8" fmla="*/ 97 w 771"/>
                <a:gd name="T9" fmla="*/ 220 h 812"/>
                <a:gd name="T10" fmla="*/ 594 w 771"/>
                <a:gd name="T11" fmla="*/ 106 h 812"/>
                <a:gd name="T12" fmla="*/ 552 w 771"/>
                <a:gd name="T13" fmla="*/ 147 h 812"/>
                <a:gd name="T14" fmla="*/ 509 w 771"/>
                <a:gd name="T15" fmla="*/ 128 h 812"/>
                <a:gd name="T16" fmla="*/ 454 w 771"/>
                <a:gd name="T17" fmla="*/ 113 h 812"/>
                <a:gd name="T18" fmla="*/ 372 w 771"/>
                <a:gd name="T19" fmla="*/ 110 h 812"/>
                <a:gd name="T20" fmla="*/ 241 w 771"/>
                <a:gd name="T21" fmla="*/ 155 h 812"/>
                <a:gd name="T22" fmla="*/ 147 w 771"/>
                <a:gd name="T23" fmla="*/ 249 h 812"/>
                <a:gd name="T24" fmla="*/ 115 w 771"/>
                <a:gd name="T25" fmla="*/ 317 h 812"/>
                <a:gd name="T26" fmla="*/ 103 w 771"/>
                <a:gd name="T27" fmla="*/ 366 h 812"/>
                <a:gd name="T28" fmla="*/ 102 w 771"/>
                <a:gd name="T29" fmla="*/ 450 h 812"/>
                <a:gd name="T30" fmla="*/ 124 w 771"/>
                <a:gd name="T31" fmla="*/ 528 h 812"/>
                <a:gd name="T32" fmla="*/ 209 w 771"/>
                <a:gd name="T33" fmla="*/ 643 h 812"/>
                <a:gd name="T34" fmla="*/ 295 w 771"/>
                <a:gd name="T35" fmla="*/ 694 h 812"/>
                <a:gd name="T36" fmla="*/ 357 w 771"/>
                <a:gd name="T37" fmla="*/ 710 h 812"/>
                <a:gd name="T38" fmla="*/ 439 w 771"/>
                <a:gd name="T39" fmla="*/ 711 h 812"/>
                <a:gd name="T40" fmla="*/ 512 w 771"/>
                <a:gd name="T41" fmla="*/ 693 h 812"/>
                <a:gd name="T42" fmla="*/ 585 w 771"/>
                <a:gd name="T43" fmla="*/ 652 h 812"/>
                <a:gd name="T44" fmla="*/ 644 w 771"/>
                <a:gd name="T45" fmla="*/ 592 h 812"/>
                <a:gd name="T46" fmla="*/ 677 w 771"/>
                <a:gd name="T47" fmla="*/ 536 h 812"/>
                <a:gd name="T48" fmla="*/ 696 w 771"/>
                <a:gd name="T49" fmla="*/ 482 h 812"/>
                <a:gd name="T50" fmla="*/ 704 w 771"/>
                <a:gd name="T51" fmla="*/ 432 h 812"/>
                <a:gd name="T52" fmla="*/ 702 w 771"/>
                <a:gd name="T53" fmla="*/ 374 h 812"/>
                <a:gd name="T54" fmla="*/ 695 w 771"/>
                <a:gd name="T55" fmla="*/ 334 h 812"/>
                <a:gd name="T56" fmla="*/ 666 w 771"/>
                <a:gd name="T57" fmla="*/ 264 h 812"/>
                <a:gd name="T58" fmla="*/ 667 w 771"/>
                <a:gd name="T59" fmla="*/ 258 h 812"/>
                <a:gd name="T60" fmla="*/ 703 w 771"/>
                <a:gd name="T61" fmla="*/ 222 h 812"/>
                <a:gd name="T62" fmla="*/ 707 w 771"/>
                <a:gd name="T63" fmla="*/ 219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EACC55D-820B-459E-9881-A17D06C73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1" y="3270116"/>
              <a:ext cx="1450975" cy="1435100"/>
            </a:xfrm>
            <a:custGeom>
              <a:avLst/>
              <a:gdLst>
                <a:gd name="T0" fmla="*/ 350 w 455"/>
                <a:gd name="T1" fmla="*/ 54 h 450"/>
                <a:gd name="T2" fmla="*/ 311 w 455"/>
                <a:gd name="T3" fmla="*/ 93 h 450"/>
                <a:gd name="T4" fmla="*/ 305 w 455"/>
                <a:gd name="T5" fmla="*/ 94 h 450"/>
                <a:gd name="T6" fmla="*/ 262 w 455"/>
                <a:gd name="T7" fmla="*/ 81 h 450"/>
                <a:gd name="T8" fmla="*/ 210 w 455"/>
                <a:gd name="T9" fmla="*/ 82 h 450"/>
                <a:gd name="T10" fmla="*/ 148 w 455"/>
                <a:gd name="T11" fmla="*/ 109 h 450"/>
                <a:gd name="T12" fmla="*/ 103 w 455"/>
                <a:gd name="T13" fmla="*/ 160 h 450"/>
                <a:gd name="T14" fmla="*/ 84 w 455"/>
                <a:gd name="T15" fmla="*/ 216 h 450"/>
                <a:gd name="T16" fmla="*/ 90 w 455"/>
                <a:gd name="T17" fmla="*/ 283 h 450"/>
                <a:gd name="T18" fmla="*/ 154 w 455"/>
                <a:gd name="T19" fmla="*/ 367 h 450"/>
                <a:gd name="T20" fmla="*/ 225 w 455"/>
                <a:gd name="T21" fmla="*/ 392 h 450"/>
                <a:gd name="T22" fmla="*/ 302 w 455"/>
                <a:gd name="T23" fmla="*/ 379 h 450"/>
                <a:gd name="T24" fmla="*/ 364 w 455"/>
                <a:gd name="T25" fmla="*/ 330 h 450"/>
                <a:gd name="T26" fmla="*/ 391 w 455"/>
                <a:gd name="T27" fmla="*/ 273 h 450"/>
                <a:gd name="T28" fmla="*/ 395 w 455"/>
                <a:gd name="T29" fmla="*/ 223 h 450"/>
                <a:gd name="T30" fmla="*/ 380 w 455"/>
                <a:gd name="T31" fmla="*/ 167 h 450"/>
                <a:gd name="T32" fmla="*/ 422 w 455"/>
                <a:gd name="T33" fmla="*/ 125 h 450"/>
                <a:gd name="T34" fmla="*/ 453 w 455"/>
                <a:gd name="T35" fmla="*/ 242 h 450"/>
                <a:gd name="T36" fmla="*/ 418 w 455"/>
                <a:gd name="T37" fmla="*/ 354 h 450"/>
                <a:gd name="T38" fmla="*/ 235 w 455"/>
                <a:gd name="T39" fmla="*/ 450 h 450"/>
                <a:gd name="T40" fmla="*/ 85 w 455"/>
                <a:gd name="T41" fmla="*/ 385 h 450"/>
                <a:gd name="T42" fmla="*/ 95 w 455"/>
                <a:gd name="T43" fmla="*/ 78 h 450"/>
                <a:gd name="T44" fmla="*/ 350 w 455"/>
                <a:gd name="T45" fmla="*/ 5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20475B0-CBB8-4F0D-8EF4-8C6AEC62F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874828"/>
              <a:ext cx="1381125" cy="1384300"/>
            </a:xfrm>
            <a:custGeom>
              <a:avLst/>
              <a:gdLst>
                <a:gd name="T0" fmla="*/ 363 w 433"/>
                <a:gd name="T1" fmla="*/ 0 h 434"/>
                <a:gd name="T2" fmla="*/ 363 w 433"/>
                <a:gd name="T3" fmla="*/ 71 h 434"/>
                <a:gd name="T4" fmla="*/ 432 w 433"/>
                <a:gd name="T5" fmla="*/ 71 h 434"/>
                <a:gd name="T6" fmla="*/ 433 w 433"/>
                <a:gd name="T7" fmla="*/ 73 h 434"/>
                <a:gd name="T8" fmla="*/ 408 w 433"/>
                <a:gd name="T9" fmla="*/ 98 h 434"/>
                <a:gd name="T10" fmla="*/ 303 w 433"/>
                <a:gd name="T11" fmla="*/ 203 h 434"/>
                <a:gd name="T12" fmla="*/ 292 w 433"/>
                <a:gd name="T13" fmla="*/ 207 h 434"/>
                <a:gd name="T14" fmla="*/ 262 w 433"/>
                <a:gd name="T15" fmla="*/ 208 h 434"/>
                <a:gd name="T16" fmla="*/ 255 w 433"/>
                <a:gd name="T17" fmla="*/ 210 h 434"/>
                <a:gd name="T18" fmla="*/ 176 w 433"/>
                <a:gd name="T19" fmla="*/ 289 h 434"/>
                <a:gd name="T20" fmla="*/ 141 w 433"/>
                <a:gd name="T21" fmla="*/ 325 h 434"/>
                <a:gd name="T22" fmla="*/ 140 w 433"/>
                <a:gd name="T23" fmla="*/ 330 h 434"/>
                <a:gd name="T24" fmla="*/ 146 w 433"/>
                <a:gd name="T25" fmla="*/ 354 h 434"/>
                <a:gd name="T26" fmla="*/ 121 w 433"/>
                <a:gd name="T27" fmla="*/ 415 h 434"/>
                <a:gd name="T28" fmla="*/ 67 w 433"/>
                <a:gd name="T29" fmla="*/ 432 h 434"/>
                <a:gd name="T30" fmla="*/ 12 w 433"/>
                <a:gd name="T31" fmla="*/ 397 h 434"/>
                <a:gd name="T32" fmla="*/ 4 w 433"/>
                <a:gd name="T33" fmla="*/ 342 h 434"/>
                <a:gd name="T34" fmla="*/ 46 w 433"/>
                <a:gd name="T35" fmla="*/ 294 h 434"/>
                <a:gd name="T36" fmla="*/ 105 w 433"/>
                <a:gd name="T37" fmla="*/ 295 h 434"/>
                <a:gd name="T38" fmla="*/ 110 w 433"/>
                <a:gd name="T39" fmla="*/ 293 h 434"/>
                <a:gd name="T40" fmla="*/ 191 w 433"/>
                <a:gd name="T41" fmla="*/ 213 h 434"/>
                <a:gd name="T42" fmla="*/ 223 w 433"/>
                <a:gd name="T43" fmla="*/ 181 h 434"/>
                <a:gd name="T44" fmla="*/ 227 w 433"/>
                <a:gd name="T45" fmla="*/ 171 h 434"/>
                <a:gd name="T46" fmla="*/ 227 w 433"/>
                <a:gd name="T47" fmla="*/ 143 h 434"/>
                <a:gd name="T48" fmla="*/ 231 w 433"/>
                <a:gd name="T49" fmla="*/ 131 h 434"/>
                <a:gd name="T50" fmla="*/ 360 w 433"/>
                <a:gd name="T51" fmla="*/ 3 h 434"/>
                <a:gd name="T52" fmla="*/ 363 w 433"/>
                <a:gd name="T5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19">
            <a:extLst>
              <a:ext uri="{FF2B5EF4-FFF2-40B4-BE49-F238E27FC236}">
                <a16:creationId xmlns:a16="http://schemas.microsoft.com/office/drawing/2014/main" id="{DD0AC25C-DEFB-4E0B-96F2-0094DABD9C9C}"/>
              </a:ext>
            </a:extLst>
          </p:cNvPr>
          <p:cNvSpPr txBox="1"/>
          <p:nvPr/>
        </p:nvSpPr>
        <p:spPr>
          <a:xfrm>
            <a:off x="669120" y="2007486"/>
            <a:ext cx="1951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OBIETTIVI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Oval 120">
            <a:extLst>
              <a:ext uri="{FF2B5EF4-FFF2-40B4-BE49-F238E27FC236}">
                <a16:creationId xmlns:a16="http://schemas.microsoft.com/office/drawing/2014/main" id="{45CA9935-3537-4652-A97C-D07DA62529C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3F3728-4FED-49F1-AD55-68B390E905F8}"/>
              </a:ext>
            </a:extLst>
          </p:cNvPr>
          <p:cNvSpPr txBox="1"/>
          <p:nvPr/>
        </p:nvSpPr>
        <p:spPr>
          <a:xfrm>
            <a:off x="3235173" y="243039"/>
            <a:ext cx="80221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6CF97C-FA7F-4FA2-82D0-7ACC54807406}"/>
              </a:ext>
            </a:extLst>
          </p:cNvPr>
          <p:cNvSpPr txBox="1"/>
          <p:nvPr/>
        </p:nvSpPr>
        <p:spPr>
          <a:xfrm>
            <a:off x="3235173" y="233895"/>
            <a:ext cx="80221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it-IT" dirty="0"/>
              <a:t>L’OBIETTIVO DEL PROGETTO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ACECBC2-8C69-4F20-8FB6-461ABFD702A1}"/>
              </a:ext>
            </a:extLst>
          </p:cNvPr>
          <p:cNvSpPr txBox="1"/>
          <p:nvPr/>
        </p:nvSpPr>
        <p:spPr>
          <a:xfrm>
            <a:off x="419291" y="3097280"/>
            <a:ext cx="3640646" cy="297004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rgbClr val="00AF50"/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</a:defRPr>
            </a:lvl1pPr>
          </a:lstStyle>
          <a:p>
            <a:pPr algn="just"/>
            <a:r>
              <a:rPr lang="it-IT" sz="1700" dirty="0"/>
              <a:t>La Smart Home punterà ad essere sostenibile per l’ambiente in termini energetici: in futuro, verrà implementato un impianto fotovoltaico a 12V che durante le ore diurne ricaricherà le batterie, principale fonte di alimentazione dell’abitazione. </a:t>
            </a:r>
          </a:p>
          <a:p>
            <a:pPr algn="just"/>
            <a:r>
              <a:rPr lang="it-IT" sz="1700" dirty="0"/>
              <a:t>Nel caso in cui le batterie scendessero sotto il 35% della loro capacità, la rete elettrica provvederà ad alimentare la casa.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FCF2B6-D093-8C89-36E3-E597A86F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11" y="1172708"/>
            <a:ext cx="2056589" cy="154190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D8062C-DB6F-9963-70B7-7AF1BB4F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834" y="3095569"/>
            <a:ext cx="2425130" cy="323250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D6ADA40-F511-FDE1-6A14-AE423915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00" y="1191688"/>
            <a:ext cx="2645473" cy="15229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C4C0F50-5A1D-28A3-E600-6573CC0A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1" b="20161"/>
          <a:stretch/>
        </p:blipFill>
        <p:spPr bwMode="auto">
          <a:xfrm>
            <a:off x="7254861" y="3095570"/>
            <a:ext cx="4064196" cy="323250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C3ABCB7-2E3A-06B3-62C2-ECE6A48E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8" t="11950" r="22376" b="5200"/>
          <a:stretch/>
        </p:blipFill>
        <p:spPr bwMode="auto">
          <a:xfrm>
            <a:off x="9782845" y="1198695"/>
            <a:ext cx="1536212" cy="15142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228600">
              <a:srgbClr val="00AF5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7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3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14957</TotalTime>
  <Words>510</Words>
  <Application>Microsoft Office PowerPoint</Application>
  <PresentationFormat>Widescreen</PresentationFormat>
  <Paragraphs>81</Paragraphs>
  <Slides>9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Noto Sans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Domenico Cardinale</cp:lastModifiedBy>
  <cp:revision>1033</cp:revision>
  <dcterms:created xsi:type="dcterms:W3CDTF">2017-12-05T16:25:52Z</dcterms:created>
  <dcterms:modified xsi:type="dcterms:W3CDTF">2022-07-01T22:28:54Z</dcterms:modified>
</cp:coreProperties>
</file>